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C8C7DF-1AD5-4419-ACCB-7DE678C1A07E}">
  <a:tblStyle styleId="{0AC8C7DF-1AD5-4419-ACCB-7DE678C1A0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7ad94c0db_0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7ad94c0d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ad94c0db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7ad94c0d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7ad94c0db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7ad94c0d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7ad94c0db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7ad94c0d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7ad94c0db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7ad94c0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7ad94c0db_0_2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7ad94c0d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7ad94c0db_1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7ad94c0d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7ad94c0db_1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7ad94c0d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7ad94c0db_1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7ad94c0db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7ad94c0db_1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7ad94c0db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7ad94c0db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7ad94c0d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7ad94c0db_1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7ad94c0db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68e40d557_1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68e40d55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68e40d557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68e40d55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792574fa2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792574fa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792574fa2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792574fa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846818ac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846818a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46818ac2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46818ac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68e40d557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68e40d55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68e40d557_1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68e40d55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792574fa2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792574fa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7ad94c0db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7ad94c0d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tillium Web"/>
                <a:ea typeface="Titillium Web"/>
                <a:cs typeface="Titillium Web"/>
                <a:sym typeface="Titillium Web"/>
              </a:rPr>
              <a:t>Atualmente quando os servidores eles precisam se locomover para outros campi, eles precisam realizar uma solicitação de utilização do veículo do campi por meio de um ofício no papel, entregando para secretaria do campi que ele esta, além de ser de forma muito antecipada. Devido a essa não sistematização das informações dessas solicitações de locomoção, acaba-se gerando alguns problemas que iremos abordar.</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792574fa2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792574f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68e40d557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68e40d55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68e40d557_1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68e40d55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68e40d557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68e40d55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69d7770ca_2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69d7770ca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68e40d557_1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68e40d55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68e40d557_1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68e40d55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69d7770ca_2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69d7770c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68e40d557_1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68e40d55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68e40d557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68e40d5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7ad94c0db_1_2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7ad94c0db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69d7770ca_2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69d7770c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68e40d557_1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68e40d557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68e40d557_1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68e40d557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846818ac2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846818ac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846818ac2_4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846818ac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68e40d557_1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68e40d55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846818ac2_4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846818ac2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846818ac2_4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b846818ac2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792574fa2_1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792574fa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792574fa2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792574fa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7ad94c0db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7ad94c0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792574fa2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792574fa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600"/>
              </a:spcBef>
              <a:spcAft>
                <a:spcPts val="0"/>
              </a:spcAft>
              <a:buClr>
                <a:schemeClr val="dk1"/>
              </a:buClr>
              <a:buSzPts val="11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792574fa2_1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e792574fa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n"/>
              <a:t>Desenvolvimento de aplicativos para servidor solicitar carona</a:t>
            </a:r>
            <a:endParaRPr/>
          </a:p>
          <a:p>
            <a:pPr indent="0" lvl="0" marL="0" rtl="0" algn="just">
              <a:spcBef>
                <a:spcPts val="600"/>
              </a:spcBef>
              <a:spcAft>
                <a:spcPts val="0"/>
              </a:spcAft>
              <a:buClr>
                <a:schemeClr val="dk1"/>
              </a:buClr>
              <a:buSzPts val="1100"/>
              <a:buFont typeface="Arial"/>
              <a:buNone/>
            </a:pPr>
            <a:r>
              <a:t/>
            </a:r>
            <a:endParaRPr/>
          </a:p>
          <a:p>
            <a:pPr indent="0" lvl="0" marL="0" rtl="0" algn="just">
              <a:spcBef>
                <a:spcPts val="600"/>
              </a:spcBef>
              <a:spcAft>
                <a:spcPts val="0"/>
              </a:spcAft>
              <a:buClr>
                <a:schemeClr val="dk1"/>
              </a:buClr>
              <a:buSzPts val="1100"/>
              <a:buFont typeface="Arial"/>
              <a:buNone/>
            </a:pPr>
            <a:r>
              <a:rPr lang="en"/>
              <a:t>Sistema web para controle administrativo que permita centralizar a gestão de transportes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792574fa2_1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792574fa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n"/>
              <a:t>Problema: </a:t>
            </a:r>
            <a:endParaRPr/>
          </a:p>
          <a:p>
            <a:pPr indent="0" lvl="0" marL="0" rtl="0" algn="just">
              <a:spcBef>
                <a:spcPts val="600"/>
              </a:spcBef>
              <a:spcAft>
                <a:spcPts val="0"/>
              </a:spcAft>
              <a:buClr>
                <a:schemeClr val="dk1"/>
              </a:buClr>
              <a:buSzPts val="1100"/>
              <a:buFont typeface="Arial"/>
              <a:buNone/>
            </a:pPr>
            <a:r>
              <a:rPr lang="en"/>
              <a:t>	Processo atual  é nada </a:t>
            </a:r>
            <a:r>
              <a:rPr lang="en"/>
              <a:t>informatizado, o que pode gerar um choque de cultura</a:t>
            </a:r>
            <a:endParaRPr/>
          </a:p>
          <a:p>
            <a:pPr indent="0" lvl="0" marL="0" rtl="0" algn="just">
              <a:spcBef>
                <a:spcPts val="600"/>
              </a:spcBef>
              <a:spcAft>
                <a:spcPts val="0"/>
              </a:spcAft>
              <a:buClr>
                <a:schemeClr val="dk1"/>
              </a:buClr>
              <a:buSzPts val="1100"/>
              <a:buFont typeface="Arial"/>
              <a:buNone/>
            </a:pPr>
            <a:r>
              <a:rPr lang="en"/>
              <a:t>	Sistema </a:t>
            </a:r>
            <a:endParaRPr/>
          </a:p>
          <a:p>
            <a:pPr indent="0" lvl="0" marL="0" rtl="0" algn="just">
              <a:spcBef>
                <a:spcPts val="600"/>
              </a:spcBef>
              <a:spcAft>
                <a:spcPts val="0"/>
              </a:spcAft>
              <a:buClr>
                <a:schemeClr val="dk1"/>
              </a:buClr>
              <a:buSzPts val="1100"/>
              <a:buFont typeface="Arial"/>
              <a:buNone/>
            </a:pPr>
            <a:r>
              <a:t/>
            </a:r>
            <a:endParaRPr/>
          </a:p>
          <a:p>
            <a:pPr indent="0" lvl="0" marL="0" rtl="0" algn="just">
              <a:spcBef>
                <a:spcPts val="600"/>
              </a:spcBef>
              <a:spcAft>
                <a:spcPts val="0"/>
              </a:spcAft>
              <a:buClr>
                <a:schemeClr val="dk1"/>
              </a:buClr>
              <a:buSzPts val="1100"/>
              <a:buFont typeface="Arial"/>
              <a:buNone/>
            </a:pPr>
            <a:r>
              <a:rPr lang="en"/>
              <a:t>	</a:t>
            </a:r>
            <a:endParaRPr/>
          </a:p>
          <a:p>
            <a:pPr indent="0" lvl="0" marL="0" rtl="0" algn="just">
              <a:spcBef>
                <a:spcPts val="600"/>
              </a:spcBef>
              <a:spcAft>
                <a:spcPts val="0"/>
              </a:spcAft>
              <a:buClr>
                <a:schemeClr val="dk1"/>
              </a:buClr>
              <a:buSzPts val="1100"/>
              <a:buFont typeface="Arial"/>
              <a:buNone/>
            </a:pP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792574fa2_1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e792574fa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7ad94c0db_1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7ad94c0d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7ad94c0db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7ad94c0d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7ad94c0db_0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7ad94c0d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7ad94c0db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7ad94c0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Rotineiramente existem assentos vazios nos veículos, ocasionando custos desnecessários de transporte.</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Quando o passageiro pede uma viagem só de ida o motorista é obrigado a voltar com o veículo sozinho o gera um grande custo de combustível.</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O servidor solicita o veículo de um campi, porém esse veículo não fica disponível para pegar outros funcionário de outros campi no meio do caminho que tenham o mesmo destino durante o trajeto.</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Existe um sistema atual do mobili, porém tem baixa usabilidade fazendo com que o cliente prefira abordagem não informatizada </a:t>
            </a:r>
            <a:endParaRPr b="1" sz="1300">
              <a:solidFill>
                <a:schemeClr val="dk1"/>
              </a:solidFill>
              <a:latin typeface="Titillium Web"/>
              <a:ea typeface="Titillium Web"/>
              <a:cs typeface="Titillium Web"/>
              <a:sym typeface="Titillium Web"/>
            </a:endParaRPr>
          </a:p>
          <a:p>
            <a:pPr indent="0" lvl="0" marL="457200" rtl="0" algn="just">
              <a:lnSpc>
                <a:spcPct val="115000"/>
              </a:lnSpc>
              <a:spcBef>
                <a:spcPts val="0"/>
              </a:spcBef>
              <a:spcAft>
                <a:spcPts val="0"/>
              </a:spcAft>
              <a:buClr>
                <a:schemeClr val="dk1"/>
              </a:buClr>
              <a:buSzPts val="1100"/>
              <a:buFont typeface="Arial"/>
              <a:buNone/>
            </a:pPr>
            <a:r>
              <a:t/>
            </a:r>
            <a:endParaRPr b="1" sz="1300">
              <a:solidFill>
                <a:schemeClr val="dk1"/>
              </a:solidFill>
              <a:latin typeface="Titillium Web"/>
              <a:ea typeface="Titillium Web"/>
              <a:cs typeface="Titillium Web"/>
              <a:sym typeface="Titillium Web"/>
            </a:endParaRPr>
          </a:p>
          <a:p>
            <a:pPr indent="-311150" lvl="0" marL="457200" rtl="0" algn="just">
              <a:lnSpc>
                <a:spcPct val="115000"/>
              </a:lnSpc>
              <a:spcBef>
                <a:spcPts val="0"/>
              </a:spcBef>
              <a:spcAft>
                <a:spcPts val="0"/>
              </a:spcAft>
              <a:buClr>
                <a:schemeClr val="dk1"/>
              </a:buClr>
              <a:buSzPts val="1300"/>
              <a:buFont typeface="Titillium Web"/>
              <a:buChar char="●"/>
            </a:pPr>
            <a:r>
              <a:rPr b="1" lang="en" sz="1300">
                <a:solidFill>
                  <a:schemeClr val="dk1"/>
                </a:solidFill>
                <a:latin typeface="Titillium Web"/>
                <a:ea typeface="Titillium Web"/>
                <a:cs typeface="Titillium Web"/>
                <a:sym typeface="Titillium Web"/>
              </a:rPr>
              <a:t>As telas anteriormente desenvolvidas apenas contemplavam o servidor que gostaria de solicitar a carona, deixando de lado as visões do motorista e da logística.</a:t>
            </a:r>
            <a:endParaRPr b="1" sz="1300">
              <a:solidFill>
                <a:schemeClr val="dk1"/>
              </a:solidFill>
              <a:latin typeface="Titillium Web"/>
              <a:ea typeface="Titillium Web"/>
              <a:cs typeface="Titillium Web"/>
              <a:sym typeface="Titillium Web"/>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685800" y="743850"/>
            <a:ext cx="5796900" cy="11598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973750"/>
            <a:ext cx="57969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2230450"/>
            <a:ext cx="5796900" cy="46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lvl1pPr indent="-444500" lvl="0" marL="457200" rtl="0">
              <a:spcBef>
                <a:spcPts val="600"/>
              </a:spcBef>
              <a:spcAft>
                <a:spcPts val="0"/>
              </a:spcAft>
              <a:buSzPts val="3400"/>
              <a:buChar char="▰"/>
              <a:defRPr sz="34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9" name="Google Shape;19;p4"/>
          <p:cNvSpPr txBox="1"/>
          <p:nvPr/>
        </p:nvSpPr>
        <p:spPr>
          <a:xfrm>
            <a:off x="604350" y="627175"/>
            <a:ext cx="870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7DFFB1"/>
                </a:solidFill>
                <a:latin typeface="Titillium Web"/>
                <a:ea typeface="Titillium Web"/>
                <a:cs typeface="Titillium Web"/>
                <a:sym typeface="Titillium Web"/>
              </a:rPr>
              <a:t>“</a:t>
            </a:r>
            <a:endParaRPr b="1" sz="9600">
              <a:solidFill>
                <a:srgbClr val="7DFFB1"/>
              </a:solidFill>
              <a:latin typeface="Titillium Web"/>
              <a:ea typeface="Titillium Web"/>
              <a:cs typeface="Titillium Web"/>
              <a:sym typeface="Titillium Web"/>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6"/>
          <p:cNvSpPr txBox="1"/>
          <p:nvPr>
            <p:ph idx="1" type="body"/>
          </p:nvPr>
        </p:nvSpPr>
        <p:spPr>
          <a:xfrm>
            <a:off x="457200"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0" name="Google Shape;30;p6"/>
          <p:cNvSpPr txBox="1"/>
          <p:nvPr>
            <p:ph idx="2" type="body"/>
          </p:nvPr>
        </p:nvSpPr>
        <p:spPr>
          <a:xfrm>
            <a:off x="3558095"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7"/>
          <p:cNvSpPr txBox="1"/>
          <p:nvPr>
            <p:ph idx="1" type="body"/>
          </p:nvPr>
        </p:nvSpPr>
        <p:spPr>
          <a:xfrm>
            <a:off x="457200"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2544155"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4631111"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2" name="Google Shape;4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0"/>
            <a:ext cx="60255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0000"/>
            </a:gs>
            <a:gs pos="57000">
              <a:srgbClr val="0B5394"/>
            </a:gs>
            <a:gs pos="81000">
              <a:srgbClr val="3D85C6"/>
            </a:gs>
            <a:gs pos="93000">
              <a:srgbClr val="6FA8DC"/>
            </a:gs>
            <a:gs pos="100000">
              <a:srgbClr val="9FC5E8"/>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60255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9pPr>
          </a:lstStyle>
          <a:p/>
        </p:txBody>
      </p:sp>
      <p:sp>
        <p:nvSpPr>
          <p:cNvPr id="7" name="Google Shape;7;p1"/>
          <p:cNvSpPr txBox="1"/>
          <p:nvPr>
            <p:ph idx="1" type="body"/>
          </p:nvPr>
        </p:nvSpPr>
        <p:spPr>
          <a:xfrm>
            <a:off x="457200" y="1428748"/>
            <a:ext cx="6025500" cy="31488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7DFFB1"/>
              </a:buClr>
              <a:buSzPts val="2400"/>
              <a:buFont typeface="Titillium Web"/>
              <a:buChar char="▰"/>
              <a:defRPr sz="2400">
                <a:solidFill>
                  <a:schemeClr val="lt1"/>
                </a:solidFill>
                <a:latin typeface="Titillium Web"/>
                <a:ea typeface="Titillium Web"/>
                <a:cs typeface="Titillium Web"/>
                <a:sym typeface="Titillium Web"/>
              </a:defRPr>
            </a:lvl1pPr>
            <a:lvl2pPr indent="-381000" lvl="1" marL="9144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2pPr>
            <a:lvl3pPr indent="-381000" lvl="2" marL="13716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3pPr>
            <a:lvl4pPr indent="-381000" lvl="3" marL="18288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4pPr>
            <a:lvl5pPr indent="-381000" lvl="4" marL="22860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5pPr>
            <a:lvl6pPr indent="-381000" lvl="5" marL="27432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6pPr>
            <a:lvl7pPr indent="-381000" lvl="6" marL="32004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7pPr>
            <a:lvl8pPr indent="-381000" lvl="7" marL="36576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8pPr>
            <a:lvl9pPr indent="-381000" lvl="8" marL="4114800">
              <a:spcBef>
                <a:spcPts val="0"/>
              </a:spcBef>
              <a:spcAft>
                <a:spcPts val="0"/>
              </a:spcAft>
              <a:buClr>
                <a:schemeClr val="lt1"/>
              </a:buClr>
              <a:buSzPts val="2400"/>
              <a:buFont typeface="Titillium Web"/>
              <a:buChar char="■"/>
              <a:defRPr sz="2400">
                <a:solidFill>
                  <a:schemeClr val="lt1"/>
                </a:solidFill>
                <a:latin typeface="Titillium Web"/>
                <a:ea typeface="Titillium Web"/>
                <a:cs typeface="Titillium Web"/>
                <a:sym typeface="Titillium Web"/>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0037B3"/>
                </a:solidFill>
                <a:latin typeface="Titillium Web"/>
                <a:ea typeface="Titillium Web"/>
                <a:cs typeface="Titillium Web"/>
                <a:sym typeface="Titillium Web"/>
              </a:defRPr>
            </a:lvl1pPr>
            <a:lvl2pPr lvl="1" algn="r">
              <a:buNone/>
              <a:defRPr sz="1300">
                <a:solidFill>
                  <a:srgbClr val="0037B3"/>
                </a:solidFill>
                <a:latin typeface="Titillium Web"/>
                <a:ea typeface="Titillium Web"/>
                <a:cs typeface="Titillium Web"/>
                <a:sym typeface="Titillium Web"/>
              </a:defRPr>
            </a:lvl2pPr>
            <a:lvl3pPr lvl="2" algn="r">
              <a:buNone/>
              <a:defRPr sz="1300">
                <a:solidFill>
                  <a:srgbClr val="0037B3"/>
                </a:solidFill>
                <a:latin typeface="Titillium Web"/>
                <a:ea typeface="Titillium Web"/>
                <a:cs typeface="Titillium Web"/>
                <a:sym typeface="Titillium Web"/>
              </a:defRPr>
            </a:lvl3pPr>
            <a:lvl4pPr lvl="3" algn="r">
              <a:buNone/>
              <a:defRPr sz="1300">
                <a:solidFill>
                  <a:srgbClr val="0037B3"/>
                </a:solidFill>
                <a:latin typeface="Titillium Web"/>
                <a:ea typeface="Titillium Web"/>
                <a:cs typeface="Titillium Web"/>
                <a:sym typeface="Titillium Web"/>
              </a:defRPr>
            </a:lvl4pPr>
            <a:lvl5pPr lvl="4" algn="r">
              <a:buNone/>
              <a:defRPr sz="1300">
                <a:solidFill>
                  <a:srgbClr val="0037B3"/>
                </a:solidFill>
                <a:latin typeface="Titillium Web"/>
                <a:ea typeface="Titillium Web"/>
                <a:cs typeface="Titillium Web"/>
                <a:sym typeface="Titillium Web"/>
              </a:defRPr>
            </a:lvl5pPr>
            <a:lvl6pPr lvl="5" algn="r">
              <a:buNone/>
              <a:defRPr sz="1300">
                <a:solidFill>
                  <a:srgbClr val="0037B3"/>
                </a:solidFill>
                <a:latin typeface="Titillium Web"/>
                <a:ea typeface="Titillium Web"/>
                <a:cs typeface="Titillium Web"/>
                <a:sym typeface="Titillium Web"/>
              </a:defRPr>
            </a:lvl6pPr>
            <a:lvl7pPr lvl="6" algn="r">
              <a:buNone/>
              <a:defRPr sz="1300">
                <a:solidFill>
                  <a:srgbClr val="0037B3"/>
                </a:solidFill>
                <a:latin typeface="Titillium Web"/>
                <a:ea typeface="Titillium Web"/>
                <a:cs typeface="Titillium Web"/>
                <a:sym typeface="Titillium Web"/>
              </a:defRPr>
            </a:lvl7pPr>
            <a:lvl8pPr lvl="7" algn="r">
              <a:buNone/>
              <a:defRPr sz="1300">
                <a:solidFill>
                  <a:srgbClr val="0037B3"/>
                </a:solidFill>
                <a:latin typeface="Titillium Web"/>
                <a:ea typeface="Titillium Web"/>
                <a:cs typeface="Titillium Web"/>
                <a:sym typeface="Titillium Web"/>
              </a:defRPr>
            </a:lvl8pPr>
            <a:lvl9pPr lvl="8" algn="r">
              <a:buNone/>
              <a:defRPr sz="1300">
                <a:solidFill>
                  <a:srgbClr val="0037B3"/>
                </a:solidFill>
                <a:latin typeface="Titillium Web"/>
                <a:ea typeface="Titillium Web"/>
                <a:cs typeface="Titillium Web"/>
                <a:sym typeface="Titillium Web"/>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3.png"/><Relationship Id="rId11" Type="http://schemas.openxmlformats.org/officeDocument/2006/relationships/image" Target="../media/image27.png"/><Relationship Id="rId10" Type="http://schemas.openxmlformats.org/officeDocument/2006/relationships/image" Target="../media/image30.png"/><Relationship Id="rId12" Type="http://schemas.openxmlformats.org/officeDocument/2006/relationships/image" Target="../media/image39.png"/><Relationship Id="rId9"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32.gif"/><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36.png"/><Relationship Id="rId5" Type="http://schemas.openxmlformats.org/officeDocument/2006/relationships/image" Target="../media/image3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36.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hyperlink" Target="https://miro.com/welcomeonboard/a1FUWVFQSWV0bUpMT0JQRml2TWpTSzJ6V2hBbngwaDQ5SkR0RDBiRW5hMmJNZEQ3U2t3QkN6TlQ0dVBVZzlUYXwzMDc0NDU3MzYxODU2NDI0MzI0" TargetMode="External"/><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hyperlink" Target="https://miro.com/welcomeonboard/a1FUWVFQSWV0bUpMT0JQRml2TWpTSzJ6V2hBbngwaDQ5SkR0RDBiRW5hMmJNZEQ3U2t3QkN6TlQ0dVBVZzlUYXwzMDc0NDU3MzYxODU2NDI0MzI0" TargetMode="External"/><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hyperlink" Target="https://miro.com/welcomeonboard/a1FUWVFQSWV0bUpMT0JQRml2TWpTSzJ6V2hBbngwaDQ5SkR0RDBiRW5hMmJNZEQ3U2t3QkN6TlQ0dVBVZzlUYXwzMDc0NDU3MzYxODU2NDI0MzI0" TargetMode="External"/><Relationship Id="rId6"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hyperlink" Target="https://drive.google.com/file/d/1L8c9Bb0IDuKyKAX1-wzMv-pvy0nCWRt3/view?usp=sharing" TargetMode="External"/><Relationship Id="rId5" Type="http://schemas.openxmlformats.org/officeDocument/2006/relationships/hyperlink" Target="https://docs.google.com/document/d/10TNn5sTs5ro9whC36iXVac6lQ-FVpfS-1F791S-YvKk/edit?usp=sharing" TargetMode="External"/><Relationship Id="rId6"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jp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53" name="Shape 53"/>
        <p:cNvGrpSpPr/>
        <p:nvPr/>
      </p:nvGrpSpPr>
      <p:grpSpPr>
        <a:xfrm>
          <a:off x="0" y="0"/>
          <a:ext cx="0" cy="0"/>
          <a:chOff x="0" y="0"/>
          <a:chExt cx="0" cy="0"/>
        </a:xfrm>
      </p:grpSpPr>
      <p:sp>
        <p:nvSpPr>
          <p:cNvPr id="54" name="Google Shape;54;p11"/>
          <p:cNvSpPr/>
          <p:nvPr/>
        </p:nvSpPr>
        <p:spPr>
          <a:xfrm>
            <a:off x="-27" y="-1874"/>
            <a:ext cx="9144000" cy="5129400"/>
          </a:xfrm>
          <a:prstGeom prst="rect">
            <a:avLst/>
          </a:prstGeom>
          <a:solidFill>
            <a:srgbClr val="000000">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type="ctrTitle"/>
          </p:nvPr>
        </p:nvSpPr>
        <p:spPr>
          <a:xfrm>
            <a:off x="1207625" y="1998975"/>
            <a:ext cx="6728700" cy="11598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4500"/>
              <a:t>Mobili</a:t>
            </a:r>
            <a:endParaRPr sz="4500"/>
          </a:p>
          <a:p>
            <a:pPr indent="0" lvl="0" marL="0" rtl="0" algn="ctr">
              <a:lnSpc>
                <a:spcPct val="115000"/>
              </a:lnSpc>
              <a:spcBef>
                <a:spcPts val="0"/>
              </a:spcBef>
              <a:spcAft>
                <a:spcPts val="0"/>
              </a:spcAft>
              <a:buNone/>
            </a:pPr>
            <a:r>
              <a:rPr b="0" lang="en" sz="1300"/>
              <a:t>2º Status Report</a:t>
            </a:r>
            <a:endParaRPr b="0" sz="1300"/>
          </a:p>
        </p:txBody>
      </p:sp>
      <p:sp>
        <p:nvSpPr>
          <p:cNvPr id="56" name="Google Shape;56;p11"/>
          <p:cNvSpPr txBox="1"/>
          <p:nvPr/>
        </p:nvSpPr>
        <p:spPr>
          <a:xfrm>
            <a:off x="5992450" y="3983775"/>
            <a:ext cx="3151500" cy="11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Alunos: Anderson Sobrinho Lima Laurentino</a:t>
            </a:r>
            <a:endParaRPr b="1" sz="1000">
              <a:solidFill>
                <a:srgbClr val="FFFFFF"/>
              </a:solidFill>
            </a:endParaRPr>
          </a:p>
          <a:p>
            <a:pPr indent="0" lvl="0" marL="0" rtl="0" algn="l">
              <a:spcBef>
                <a:spcPts val="0"/>
              </a:spcBef>
              <a:spcAft>
                <a:spcPts val="0"/>
              </a:spcAft>
              <a:buNone/>
            </a:pPr>
            <a:r>
              <a:rPr b="1" lang="en" sz="1000">
                <a:solidFill>
                  <a:srgbClr val="FFFFFF"/>
                </a:solidFill>
              </a:rPr>
              <a:t>	  Gabriel Vanderlei de Oliveira </a:t>
            </a:r>
            <a:endParaRPr b="1" sz="1000">
              <a:solidFill>
                <a:srgbClr val="FFFFFF"/>
              </a:solidFill>
            </a:endParaRPr>
          </a:p>
          <a:p>
            <a:pPr indent="0" lvl="0" marL="0" rtl="0" algn="l">
              <a:spcBef>
                <a:spcPts val="0"/>
              </a:spcBef>
              <a:spcAft>
                <a:spcPts val="0"/>
              </a:spcAft>
              <a:buNone/>
            </a:pPr>
            <a:r>
              <a:rPr b="1" lang="en" sz="1000">
                <a:solidFill>
                  <a:srgbClr val="FFFFFF"/>
                </a:solidFill>
              </a:rPr>
              <a:t>	  João Matheus Guedes da Costa</a:t>
            </a:r>
            <a:endParaRPr b="1" sz="1000">
              <a:solidFill>
                <a:srgbClr val="FFFFFF"/>
              </a:solidFill>
            </a:endParaRPr>
          </a:p>
          <a:p>
            <a:pPr indent="0" lvl="0" marL="0" rtl="0" algn="l">
              <a:spcBef>
                <a:spcPts val="0"/>
              </a:spcBef>
              <a:spcAft>
                <a:spcPts val="0"/>
              </a:spcAft>
              <a:buNone/>
            </a:pPr>
            <a:r>
              <a:rPr b="1" lang="en" sz="1000">
                <a:solidFill>
                  <a:srgbClr val="FFFFFF"/>
                </a:solidFill>
              </a:rPr>
              <a:t>	  Jose Helton Alves Pimentel</a:t>
            </a:r>
            <a:endParaRPr b="1" sz="1000">
              <a:solidFill>
                <a:srgbClr val="FFFFFF"/>
              </a:solidFill>
            </a:endParaRPr>
          </a:p>
          <a:p>
            <a:pPr indent="457200" lvl="0" marL="0" rtl="0" algn="l">
              <a:spcBef>
                <a:spcPts val="0"/>
              </a:spcBef>
              <a:spcAft>
                <a:spcPts val="0"/>
              </a:spcAft>
              <a:buNone/>
            </a:pPr>
            <a:r>
              <a:rPr b="1" lang="en" sz="1000">
                <a:solidFill>
                  <a:srgbClr val="FFFFFF"/>
                </a:solidFill>
              </a:rPr>
              <a:t>  Victoria Pantoja do Amaral</a:t>
            </a:r>
            <a:endParaRPr b="1" sz="1000">
              <a:solidFill>
                <a:srgbClr val="FFFFFF"/>
              </a:solidFill>
            </a:endParaRPr>
          </a:p>
        </p:txBody>
      </p:sp>
      <p:pic>
        <p:nvPicPr>
          <p:cNvPr id="57" name="Google Shape;57;p11"/>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8" name="Google Shape;58;p11"/>
          <p:cNvPicPr preferRelativeResize="0"/>
          <p:nvPr/>
        </p:nvPicPr>
        <p:blipFill>
          <a:blip r:embed="rId4">
            <a:alphaModFix/>
          </a:blip>
          <a:stretch>
            <a:fillRect/>
          </a:stretch>
        </p:blipFill>
        <p:spPr>
          <a:xfrm>
            <a:off x="344475" y="4605825"/>
            <a:ext cx="647700" cy="447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88" name="Shape 188"/>
        <p:cNvGrpSpPr/>
        <p:nvPr/>
      </p:nvGrpSpPr>
      <p:grpSpPr>
        <a:xfrm>
          <a:off x="0" y="0"/>
          <a:ext cx="0" cy="0"/>
          <a:chOff x="0" y="0"/>
          <a:chExt cx="0" cy="0"/>
        </a:xfrm>
      </p:grpSpPr>
      <p:sp>
        <p:nvSpPr>
          <p:cNvPr id="189" name="Google Shape;189;p20"/>
          <p:cNvSpPr/>
          <p:nvPr/>
        </p:nvSpPr>
        <p:spPr>
          <a:xfrm>
            <a:off x="0" y="0"/>
            <a:ext cx="9144000" cy="51435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0"/>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191" name="Google Shape;191;p20"/>
          <p:cNvPicPr preferRelativeResize="0"/>
          <p:nvPr/>
        </p:nvPicPr>
        <p:blipFill>
          <a:blip r:embed="rId4">
            <a:alphaModFix/>
          </a:blip>
          <a:stretch>
            <a:fillRect/>
          </a:stretch>
        </p:blipFill>
        <p:spPr>
          <a:xfrm>
            <a:off x="698650" y="1447500"/>
            <a:ext cx="1154300" cy="1154300"/>
          </a:xfrm>
          <a:prstGeom prst="rect">
            <a:avLst/>
          </a:prstGeom>
          <a:noFill/>
          <a:ln>
            <a:noFill/>
          </a:ln>
        </p:spPr>
      </p:pic>
      <p:cxnSp>
        <p:nvCxnSpPr>
          <p:cNvPr id="192" name="Google Shape;192;p20"/>
          <p:cNvCxnSpPr/>
          <p:nvPr/>
        </p:nvCxnSpPr>
        <p:spPr>
          <a:xfrm>
            <a:off x="2189025" y="2143925"/>
            <a:ext cx="1101600" cy="0"/>
          </a:xfrm>
          <a:prstGeom prst="straightConnector1">
            <a:avLst/>
          </a:prstGeom>
          <a:noFill/>
          <a:ln cap="flat" cmpd="sng" w="28575">
            <a:solidFill>
              <a:schemeClr val="lt1"/>
            </a:solidFill>
            <a:prstDash val="solid"/>
            <a:round/>
            <a:headEnd len="med" w="med" type="none"/>
            <a:tailEnd len="med" w="med" type="triangle"/>
          </a:ln>
        </p:spPr>
      </p:cxnSp>
      <p:sp>
        <p:nvSpPr>
          <p:cNvPr id="193" name="Google Shape;193;p20"/>
          <p:cNvSpPr txBox="1"/>
          <p:nvPr>
            <p:ph idx="4294967295" type="body"/>
          </p:nvPr>
        </p:nvSpPr>
        <p:spPr>
          <a:xfrm>
            <a:off x="1980138" y="165375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100">
                <a:latin typeface="Titillium Web"/>
                <a:ea typeface="Titillium Web"/>
                <a:cs typeface="Titillium Web"/>
                <a:sym typeface="Titillium Web"/>
              </a:rPr>
              <a:t>Email de solicitação</a:t>
            </a:r>
            <a:endParaRPr b="1" sz="1100">
              <a:latin typeface="Titillium Web"/>
              <a:ea typeface="Titillium Web"/>
              <a:cs typeface="Titillium Web"/>
              <a:sym typeface="Titillium Web"/>
            </a:endParaRPr>
          </a:p>
        </p:txBody>
      </p:sp>
      <p:pic>
        <p:nvPicPr>
          <p:cNvPr id="194" name="Google Shape;194;p20"/>
          <p:cNvPicPr preferRelativeResize="0"/>
          <p:nvPr/>
        </p:nvPicPr>
        <p:blipFill>
          <a:blip r:embed="rId5">
            <a:alphaModFix/>
          </a:blip>
          <a:stretch>
            <a:fillRect/>
          </a:stretch>
        </p:blipFill>
        <p:spPr>
          <a:xfrm>
            <a:off x="3626688" y="1353850"/>
            <a:ext cx="1247950" cy="1247950"/>
          </a:xfrm>
          <a:prstGeom prst="rect">
            <a:avLst/>
          </a:prstGeom>
          <a:noFill/>
          <a:ln>
            <a:noFill/>
          </a:ln>
        </p:spPr>
      </p:pic>
      <p:sp>
        <p:nvSpPr>
          <p:cNvPr id="195" name="Google Shape;195;p20"/>
          <p:cNvSpPr txBox="1"/>
          <p:nvPr>
            <p:ph idx="4294967295" type="body"/>
          </p:nvPr>
        </p:nvSpPr>
        <p:spPr>
          <a:xfrm>
            <a:off x="604538" y="263130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Servidora(o)</a:t>
            </a:r>
            <a:endParaRPr b="1" sz="1100">
              <a:latin typeface="Titillium Web"/>
              <a:ea typeface="Titillium Web"/>
              <a:cs typeface="Titillium Web"/>
              <a:sym typeface="Titillium Web"/>
            </a:endParaRPr>
          </a:p>
        </p:txBody>
      </p:sp>
      <p:sp>
        <p:nvSpPr>
          <p:cNvPr id="196" name="Google Shape;196;p20"/>
          <p:cNvSpPr txBox="1"/>
          <p:nvPr>
            <p:ph idx="4294967295" type="body"/>
          </p:nvPr>
        </p:nvSpPr>
        <p:spPr>
          <a:xfrm>
            <a:off x="3579413" y="265992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Coordenadora(o)</a:t>
            </a:r>
            <a:endParaRPr b="1" sz="1100">
              <a:latin typeface="Titillium Web"/>
              <a:ea typeface="Titillium Web"/>
              <a:cs typeface="Titillium Web"/>
              <a:sym typeface="Titillium Web"/>
            </a:endParaRPr>
          </a:p>
        </p:txBody>
      </p:sp>
      <p:sp>
        <p:nvSpPr>
          <p:cNvPr id="197" name="Google Shape;197;p20"/>
          <p:cNvSpPr txBox="1"/>
          <p:nvPr>
            <p:ph idx="4294967295" type="body"/>
          </p:nvPr>
        </p:nvSpPr>
        <p:spPr>
          <a:xfrm>
            <a:off x="5230088" y="157755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100">
                <a:latin typeface="Titillium Web"/>
                <a:ea typeface="Titillium Web"/>
                <a:cs typeface="Titillium Web"/>
                <a:sym typeface="Titillium Web"/>
              </a:rPr>
              <a:t>Requerimento</a:t>
            </a:r>
            <a:endParaRPr b="1" sz="1100">
              <a:latin typeface="Titillium Web"/>
              <a:ea typeface="Titillium Web"/>
              <a:cs typeface="Titillium Web"/>
              <a:sym typeface="Titillium Web"/>
            </a:endParaRPr>
          </a:p>
          <a:p>
            <a:pPr indent="0" lvl="0" marL="0" rtl="0" algn="ctr">
              <a:spcBef>
                <a:spcPts val="600"/>
              </a:spcBef>
              <a:spcAft>
                <a:spcPts val="0"/>
              </a:spcAft>
              <a:buClr>
                <a:schemeClr val="dk1"/>
              </a:buClr>
              <a:buSzPts val="1100"/>
              <a:buFont typeface="Arial"/>
              <a:buNone/>
            </a:pPr>
            <a:r>
              <a:t/>
            </a:r>
            <a:endParaRPr b="1" sz="1100">
              <a:latin typeface="Titillium Web"/>
              <a:ea typeface="Titillium Web"/>
              <a:cs typeface="Titillium Web"/>
              <a:sym typeface="Titillium Web"/>
            </a:endParaRPr>
          </a:p>
          <a:p>
            <a:pPr indent="0" lvl="0" marL="0" rtl="0" algn="ctr">
              <a:spcBef>
                <a:spcPts val="600"/>
              </a:spcBef>
              <a:spcAft>
                <a:spcPts val="0"/>
              </a:spcAft>
              <a:buNone/>
            </a:pPr>
            <a:r>
              <a:t/>
            </a:r>
            <a:endParaRPr b="1" sz="1100">
              <a:latin typeface="Titillium Web"/>
              <a:ea typeface="Titillium Web"/>
              <a:cs typeface="Titillium Web"/>
              <a:sym typeface="Titillium Web"/>
            </a:endParaRPr>
          </a:p>
        </p:txBody>
      </p:sp>
      <p:cxnSp>
        <p:nvCxnSpPr>
          <p:cNvPr id="198" name="Google Shape;198;p20"/>
          <p:cNvCxnSpPr/>
          <p:nvPr/>
        </p:nvCxnSpPr>
        <p:spPr>
          <a:xfrm>
            <a:off x="5350550" y="2143925"/>
            <a:ext cx="1101600" cy="0"/>
          </a:xfrm>
          <a:prstGeom prst="straightConnector1">
            <a:avLst/>
          </a:prstGeom>
          <a:noFill/>
          <a:ln cap="flat" cmpd="sng" w="28575">
            <a:solidFill>
              <a:schemeClr val="lt1"/>
            </a:solidFill>
            <a:prstDash val="solid"/>
            <a:round/>
            <a:headEnd len="med" w="med" type="none"/>
            <a:tailEnd len="med" w="med" type="triangle"/>
          </a:ln>
        </p:spPr>
      </p:cxnSp>
      <p:pic>
        <p:nvPicPr>
          <p:cNvPr id="199" name="Google Shape;199;p20"/>
          <p:cNvPicPr preferRelativeResize="0"/>
          <p:nvPr/>
        </p:nvPicPr>
        <p:blipFill>
          <a:blip r:embed="rId6">
            <a:alphaModFix/>
          </a:blip>
          <a:stretch>
            <a:fillRect/>
          </a:stretch>
        </p:blipFill>
        <p:spPr>
          <a:xfrm>
            <a:off x="2012900" y="842800"/>
            <a:ext cx="1043525" cy="1043525"/>
          </a:xfrm>
          <a:prstGeom prst="rect">
            <a:avLst/>
          </a:prstGeom>
          <a:noFill/>
          <a:ln>
            <a:noFill/>
          </a:ln>
          <a:effectLst>
            <a:reflection blurRad="0" dir="5400000" dist="38100" endA="0" endPos="30000" fadeDir="5400012" kx="0" rotWithShape="0" algn="bl" stPos="0" sy="-100000" ky="0"/>
          </a:effectLst>
        </p:spPr>
      </p:pic>
      <p:pic>
        <p:nvPicPr>
          <p:cNvPr id="200" name="Google Shape;200;p20"/>
          <p:cNvPicPr preferRelativeResize="0"/>
          <p:nvPr/>
        </p:nvPicPr>
        <p:blipFill>
          <a:blip r:embed="rId7">
            <a:alphaModFix/>
          </a:blip>
          <a:stretch>
            <a:fillRect/>
          </a:stretch>
        </p:blipFill>
        <p:spPr>
          <a:xfrm>
            <a:off x="6954075" y="1188425"/>
            <a:ext cx="1615850" cy="1615850"/>
          </a:xfrm>
          <a:prstGeom prst="rect">
            <a:avLst/>
          </a:prstGeom>
          <a:noFill/>
          <a:ln>
            <a:noFill/>
          </a:ln>
        </p:spPr>
      </p:pic>
      <p:pic>
        <p:nvPicPr>
          <p:cNvPr id="201" name="Google Shape;201;p20"/>
          <p:cNvPicPr preferRelativeResize="0"/>
          <p:nvPr/>
        </p:nvPicPr>
        <p:blipFill>
          <a:blip r:embed="rId8">
            <a:alphaModFix/>
          </a:blip>
          <a:stretch>
            <a:fillRect/>
          </a:stretch>
        </p:blipFill>
        <p:spPr>
          <a:xfrm>
            <a:off x="5597325" y="915538"/>
            <a:ext cx="745650" cy="745650"/>
          </a:xfrm>
          <a:prstGeom prst="rect">
            <a:avLst/>
          </a:prstGeom>
          <a:noFill/>
          <a:ln>
            <a:noFill/>
          </a:ln>
        </p:spPr>
      </p:pic>
      <p:pic>
        <p:nvPicPr>
          <p:cNvPr id="202" name="Google Shape;202;p20"/>
          <p:cNvPicPr preferRelativeResize="0"/>
          <p:nvPr/>
        </p:nvPicPr>
        <p:blipFill>
          <a:blip r:embed="rId9">
            <a:alphaModFix/>
          </a:blip>
          <a:stretch>
            <a:fillRect/>
          </a:stretch>
        </p:blipFill>
        <p:spPr>
          <a:xfrm>
            <a:off x="7185300" y="3591675"/>
            <a:ext cx="1247950" cy="1247950"/>
          </a:xfrm>
          <a:prstGeom prst="rect">
            <a:avLst/>
          </a:prstGeom>
          <a:noFill/>
          <a:ln>
            <a:noFill/>
          </a:ln>
        </p:spPr>
      </p:pic>
      <p:sp>
        <p:nvSpPr>
          <p:cNvPr id="203" name="Google Shape;203;p20"/>
          <p:cNvSpPr txBox="1"/>
          <p:nvPr>
            <p:ph idx="4294967295" type="body"/>
          </p:nvPr>
        </p:nvSpPr>
        <p:spPr>
          <a:xfrm>
            <a:off x="7090738" y="267267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Time de Logística</a:t>
            </a:r>
            <a:endParaRPr b="1" sz="1100">
              <a:latin typeface="Titillium Web"/>
              <a:ea typeface="Titillium Web"/>
              <a:cs typeface="Titillium Web"/>
              <a:sym typeface="Titillium Web"/>
            </a:endParaRPr>
          </a:p>
        </p:txBody>
      </p:sp>
      <p:pic>
        <p:nvPicPr>
          <p:cNvPr id="204" name="Google Shape;204;p20"/>
          <p:cNvPicPr preferRelativeResize="0"/>
          <p:nvPr/>
        </p:nvPicPr>
        <p:blipFill>
          <a:blip r:embed="rId10">
            <a:alphaModFix/>
          </a:blip>
          <a:stretch>
            <a:fillRect/>
          </a:stretch>
        </p:blipFill>
        <p:spPr>
          <a:xfrm>
            <a:off x="6815950" y="2960775"/>
            <a:ext cx="647700" cy="647700"/>
          </a:xfrm>
          <a:prstGeom prst="rect">
            <a:avLst/>
          </a:prstGeom>
          <a:noFill/>
          <a:ln>
            <a:noFill/>
          </a:ln>
        </p:spPr>
      </p:pic>
      <p:cxnSp>
        <p:nvCxnSpPr>
          <p:cNvPr id="205" name="Google Shape;205;p20"/>
          <p:cNvCxnSpPr>
            <a:stCxn id="203" idx="2"/>
          </p:cNvCxnSpPr>
          <p:nvPr/>
        </p:nvCxnSpPr>
        <p:spPr>
          <a:xfrm>
            <a:off x="7761988" y="3053075"/>
            <a:ext cx="0" cy="544800"/>
          </a:xfrm>
          <a:prstGeom prst="straightConnector1">
            <a:avLst/>
          </a:prstGeom>
          <a:noFill/>
          <a:ln cap="flat" cmpd="sng" w="28575">
            <a:solidFill>
              <a:schemeClr val="lt1"/>
            </a:solidFill>
            <a:prstDash val="solid"/>
            <a:round/>
            <a:headEnd len="med" w="med" type="none"/>
            <a:tailEnd len="med" w="med" type="triangle"/>
          </a:ln>
        </p:spPr>
      </p:cxnSp>
      <p:sp>
        <p:nvSpPr>
          <p:cNvPr id="206" name="Google Shape;206;p20"/>
          <p:cNvSpPr txBox="1"/>
          <p:nvPr>
            <p:ph idx="4294967295" type="body"/>
          </p:nvPr>
        </p:nvSpPr>
        <p:spPr>
          <a:xfrm>
            <a:off x="7090738" y="470897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Viagem</a:t>
            </a:r>
            <a:endParaRPr b="1" sz="1100">
              <a:latin typeface="Titillium Web"/>
              <a:ea typeface="Titillium Web"/>
              <a:cs typeface="Titillium Web"/>
              <a:sym typeface="Titillium Web"/>
            </a:endParaRPr>
          </a:p>
        </p:txBody>
      </p:sp>
      <p:pic>
        <p:nvPicPr>
          <p:cNvPr id="207" name="Google Shape;207;p20"/>
          <p:cNvPicPr preferRelativeResize="0"/>
          <p:nvPr/>
        </p:nvPicPr>
        <p:blipFill>
          <a:blip r:embed="rId10">
            <a:alphaModFix/>
          </a:blip>
          <a:stretch>
            <a:fillRect/>
          </a:stretch>
        </p:blipFill>
        <p:spPr>
          <a:xfrm>
            <a:off x="5577493" y="2297513"/>
            <a:ext cx="647700" cy="647700"/>
          </a:xfrm>
          <a:prstGeom prst="rect">
            <a:avLst/>
          </a:prstGeom>
          <a:noFill/>
          <a:ln>
            <a:noFill/>
          </a:ln>
        </p:spPr>
      </p:pic>
      <p:sp>
        <p:nvSpPr>
          <p:cNvPr id="208" name="Google Shape;208;p20"/>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Cenário atual</a:t>
            </a:r>
            <a:endParaRPr b="1" sz="2400">
              <a:solidFill>
                <a:schemeClr val="lt1"/>
              </a:solidFill>
              <a:latin typeface="Titillium Web"/>
              <a:ea typeface="Titillium Web"/>
              <a:cs typeface="Titillium Web"/>
              <a:sym typeface="Titillium Web"/>
            </a:endParaRPr>
          </a:p>
        </p:txBody>
      </p:sp>
      <p:sp>
        <p:nvSpPr>
          <p:cNvPr id="209" name="Google Shape;209;p20"/>
          <p:cNvSpPr/>
          <p:nvPr/>
        </p:nvSpPr>
        <p:spPr>
          <a:xfrm>
            <a:off x="5160950" y="3591675"/>
            <a:ext cx="1480800" cy="380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Processo demorado / Manual</a:t>
            </a:r>
            <a:endParaRPr sz="1000">
              <a:solidFill>
                <a:schemeClr val="lt1"/>
              </a:solidFill>
            </a:endParaRPr>
          </a:p>
        </p:txBody>
      </p:sp>
      <p:cxnSp>
        <p:nvCxnSpPr>
          <p:cNvPr id="210" name="Google Shape;210;p20"/>
          <p:cNvCxnSpPr>
            <a:stCxn id="209" idx="0"/>
            <a:endCxn id="207" idx="2"/>
          </p:cNvCxnSpPr>
          <p:nvPr/>
        </p:nvCxnSpPr>
        <p:spPr>
          <a:xfrm rot="10800000">
            <a:off x="5901350" y="2945175"/>
            <a:ext cx="0" cy="646500"/>
          </a:xfrm>
          <a:prstGeom prst="straightConnector1">
            <a:avLst/>
          </a:prstGeom>
          <a:noFill/>
          <a:ln cap="flat" cmpd="sng" w="19050">
            <a:solidFill>
              <a:srgbClr val="FF0000"/>
            </a:solidFill>
            <a:prstDash val="solid"/>
            <a:round/>
            <a:headEnd len="med" w="med" type="none"/>
            <a:tailEnd len="med" w="med" type="triangle"/>
          </a:ln>
        </p:spPr>
      </p:cxnSp>
      <p:cxnSp>
        <p:nvCxnSpPr>
          <p:cNvPr id="211" name="Google Shape;211;p20"/>
          <p:cNvCxnSpPr>
            <a:stCxn id="209" idx="0"/>
            <a:endCxn id="204" idx="1"/>
          </p:cNvCxnSpPr>
          <p:nvPr/>
        </p:nvCxnSpPr>
        <p:spPr>
          <a:xfrm flipH="1" rot="10800000">
            <a:off x="5901350" y="3284775"/>
            <a:ext cx="914700" cy="306900"/>
          </a:xfrm>
          <a:prstGeom prst="straightConnector1">
            <a:avLst/>
          </a:prstGeom>
          <a:noFill/>
          <a:ln cap="flat" cmpd="sng" w="19050">
            <a:solidFill>
              <a:srgbClr val="FF0000"/>
            </a:solidFill>
            <a:prstDash val="solid"/>
            <a:round/>
            <a:headEnd len="med" w="med" type="none"/>
            <a:tailEnd len="med" w="med" type="triangle"/>
          </a:ln>
        </p:spPr>
      </p:cxnSp>
      <p:sp>
        <p:nvSpPr>
          <p:cNvPr id="212" name="Google Shape;212;p20"/>
          <p:cNvSpPr/>
          <p:nvPr/>
        </p:nvSpPr>
        <p:spPr>
          <a:xfrm>
            <a:off x="1791057" y="154800"/>
            <a:ext cx="1480800" cy="380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Interface não amigável</a:t>
            </a:r>
            <a:endParaRPr sz="1000">
              <a:solidFill>
                <a:schemeClr val="lt1"/>
              </a:solidFill>
            </a:endParaRPr>
          </a:p>
        </p:txBody>
      </p:sp>
      <p:cxnSp>
        <p:nvCxnSpPr>
          <p:cNvPr id="213" name="Google Shape;213;p20"/>
          <p:cNvCxnSpPr>
            <a:stCxn id="212" idx="2"/>
            <a:endCxn id="199" idx="0"/>
          </p:cNvCxnSpPr>
          <p:nvPr/>
        </p:nvCxnSpPr>
        <p:spPr>
          <a:xfrm>
            <a:off x="2531457" y="535200"/>
            <a:ext cx="3300" cy="307500"/>
          </a:xfrm>
          <a:prstGeom prst="straightConnector1">
            <a:avLst/>
          </a:prstGeom>
          <a:noFill/>
          <a:ln cap="flat" cmpd="sng" w="19050">
            <a:solidFill>
              <a:srgbClr val="FF0000"/>
            </a:solidFill>
            <a:prstDash val="solid"/>
            <a:round/>
            <a:headEnd len="med" w="med" type="none"/>
            <a:tailEnd len="med" w="med" type="triangle"/>
          </a:ln>
        </p:spPr>
      </p:cxnSp>
      <p:sp>
        <p:nvSpPr>
          <p:cNvPr id="214" name="Google Shape;214;p20"/>
          <p:cNvSpPr/>
          <p:nvPr/>
        </p:nvSpPr>
        <p:spPr>
          <a:xfrm>
            <a:off x="5160957" y="4044922"/>
            <a:ext cx="1480800" cy="380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Veículo</a:t>
            </a:r>
            <a:r>
              <a:rPr lang="en" sz="1000">
                <a:solidFill>
                  <a:schemeClr val="lt1"/>
                </a:solidFill>
              </a:rPr>
              <a:t> é do campus que partiu</a:t>
            </a:r>
            <a:endParaRPr sz="1000">
              <a:solidFill>
                <a:schemeClr val="lt1"/>
              </a:solidFill>
            </a:endParaRPr>
          </a:p>
        </p:txBody>
      </p:sp>
      <p:cxnSp>
        <p:nvCxnSpPr>
          <p:cNvPr id="215" name="Google Shape;215;p20"/>
          <p:cNvCxnSpPr>
            <a:stCxn id="214" idx="3"/>
            <a:endCxn id="202" idx="1"/>
          </p:cNvCxnSpPr>
          <p:nvPr/>
        </p:nvCxnSpPr>
        <p:spPr>
          <a:xfrm flipH="1" rot="10800000">
            <a:off x="6641757" y="4215622"/>
            <a:ext cx="543600" cy="19500"/>
          </a:xfrm>
          <a:prstGeom prst="straightConnector1">
            <a:avLst/>
          </a:prstGeom>
          <a:noFill/>
          <a:ln cap="flat" cmpd="sng" w="19050">
            <a:solidFill>
              <a:srgbClr val="FF0000"/>
            </a:solidFill>
            <a:prstDash val="solid"/>
            <a:round/>
            <a:headEnd len="med" w="med" type="none"/>
            <a:tailEnd len="med" w="med" type="triangle"/>
          </a:ln>
        </p:spPr>
      </p:cxnSp>
      <p:sp>
        <p:nvSpPr>
          <p:cNvPr id="216" name="Google Shape;216;p20"/>
          <p:cNvSpPr/>
          <p:nvPr/>
        </p:nvSpPr>
        <p:spPr>
          <a:xfrm>
            <a:off x="5160957" y="4501822"/>
            <a:ext cx="1480800" cy="380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Pouca otimização de rotas</a:t>
            </a:r>
            <a:endParaRPr sz="1000">
              <a:solidFill>
                <a:schemeClr val="lt1"/>
              </a:solidFill>
            </a:endParaRPr>
          </a:p>
        </p:txBody>
      </p:sp>
      <p:cxnSp>
        <p:nvCxnSpPr>
          <p:cNvPr id="217" name="Google Shape;217;p20"/>
          <p:cNvCxnSpPr>
            <a:stCxn id="216" idx="3"/>
            <a:endCxn id="202" idx="1"/>
          </p:cNvCxnSpPr>
          <p:nvPr/>
        </p:nvCxnSpPr>
        <p:spPr>
          <a:xfrm flipH="1" rot="10800000">
            <a:off x="6641757" y="4215622"/>
            <a:ext cx="543600" cy="476400"/>
          </a:xfrm>
          <a:prstGeom prst="straightConnector1">
            <a:avLst/>
          </a:prstGeom>
          <a:noFill/>
          <a:ln cap="flat" cmpd="sng" w="19050">
            <a:solidFill>
              <a:srgbClr val="FF0000"/>
            </a:solidFill>
            <a:prstDash val="solid"/>
            <a:round/>
            <a:headEnd len="med" w="med" type="none"/>
            <a:tailEnd len="med" w="med" type="triangle"/>
          </a:ln>
        </p:spPr>
      </p:cxnSp>
      <p:pic>
        <p:nvPicPr>
          <p:cNvPr descr="❗ Ponto De Exclamação Vermelho Emoji" id="218" name="Google Shape;218;p20"/>
          <p:cNvPicPr preferRelativeResize="0"/>
          <p:nvPr/>
        </p:nvPicPr>
        <p:blipFill>
          <a:blip r:embed="rId11">
            <a:alphaModFix/>
          </a:blip>
          <a:stretch>
            <a:fillRect/>
          </a:stretch>
        </p:blipFill>
        <p:spPr>
          <a:xfrm>
            <a:off x="8060351" y="3327000"/>
            <a:ext cx="1043525" cy="1043525"/>
          </a:xfrm>
          <a:prstGeom prst="rect">
            <a:avLst/>
          </a:prstGeom>
          <a:noFill/>
          <a:ln>
            <a:noFill/>
          </a:ln>
        </p:spPr>
      </p:pic>
      <p:pic>
        <p:nvPicPr>
          <p:cNvPr descr="Evil Face Red Clipart Png File Png Images - Evil Png | Full Size PNG  Download | SeekPNG" id="219" name="Google Shape;219;p20"/>
          <p:cNvPicPr preferRelativeResize="0"/>
          <p:nvPr/>
        </p:nvPicPr>
        <p:blipFill>
          <a:blip r:embed="rId12">
            <a:alphaModFix/>
          </a:blip>
          <a:stretch>
            <a:fillRect/>
          </a:stretch>
        </p:blipFill>
        <p:spPr>
          <a:xfrm>
            <a:off x="2309888" y="1116375"/>
            <a:ext cx="683025" cy="54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23" name="Shape 223"/>
        <p:cNvGrpSpPr/>
        <p:nvPr/>
      </p:nvGrpSpPr>
      <p:grpSpPr>
        <a:xfrm>
          <a:off x="0" y="0"/>
          <a:ext cx="0" cy="0"/>
          <a:chOff x="0" y="0"/>
          <a:chExt cx="0" cy="0"/>
        </a:xfrm>
      </p:grpSpPr>
      <p:sp>
        <p:nvSpPr>
          <p:cNvPr id="224" name="Google Shape;224;p21"/>
          <p:cNvSpPr/>
          <p:nvPr/>
        </p:nvSpPr>
        <p:spPr>
          <a:xfrm>
            <a:off x="-3000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txBox="1"/>
          <p:nvPr>
            <p:ph idx="4294967295" type="ctrTitle"/>
          </p:nvPr>
        </p:nvSpPr>
        <p:spPr>
          <a:xfrm>
            <a:off x="1057500" y="2741400"/>
            <a:ext cx="6969000" cy="77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Solução proposta</a:t>
            </a:r>
            <a:endParaRPr sz="6000"/>
          </a:p>
        </p:txBody>
      </p:sp>
      <p:sp>
        <p:nvSpPr>
          <p:cNvPr id="226" name="Google Shape;226;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1"/>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228" name="Google Shape;228;p21"/>
          <p:cNvPicPr preferRelativeResize="0"/>
          <p:nvPr/>
        </p:nvPicPr>
        <p:blipFill>
          <a:blip r:embed="rId4">
            <a:alphaModFix/>
          </a:blip>
          <a:stretch>
            <a:fillRect/>
          </a:stretch>
        </p:blipFill>
        <p:spPr>
          <a:xfrm>
            <a:off x="344475" y="4605825"/>
            <a:ext cx="647700" cy="447675"/>
          </a:xfrm>
          <a:prstGeom prst="rect">
            <a:avLst/>
          </a:prstGeom>
          <a:noFill/>
          <a:ln>
            <a:noFill/>
          </a:ln>
        </p:spPr>
      </p:pic>
      <p:grpSp>
        <p:nvGrpSpPr>
          <p:cNvPr id="229" name="Google Shape;229;p21"/>
          <p:cNvGrpSpPr/>
          <p:nvPr/>
        </p:nvGrpSpPr>
        <p:grpSpPr>
          <a:xfrm>
            <a:off x="794580" y="164463"/>
            <a:ext cx="1498584" cy="2375811"/>
            <a:chOff x="6718575" y="2318625"/>
            <a:chExt cx="256950" cy="407375"/>
          </a:xfrm>
        </p:grpSpPr>
        <p:sp>
          <p:nvSpPr>
            <p:cNvPr id="230" name="Google Shape;230;p2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6795900" y="2628550"/>
              <a:ext cx="102300" cy="25"/>
            </a:xfrm>
            <a:custGeom>
              <a:rect b="b" l="l" r="r" t="t"/>
              <a:pathLst>
                <a:path extrusionOk="0" fill="none" h="1" w="4092">
                  <a:moveTo>
                    <a:pt x="0" y="1"/>
                  </a:moveTo>
                  <a:lnTo>
                    <a:pt x="4092"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41" name="Shape 241"/>
        <p:cNvGrpSpPr/>
        <p:nvPr/>
      </p:nvGrpSpPr>
      <p:grpSpPr>
        <a:xfrm>
          <a:off x="0" y="0"/>
          <a:ext cx="0" cy="0"/>
          <a:chOff x="0" y="0"/>
          <a:chExt cx="0" cy="0"/>
        </a:xfrm>
      </p:grpSpPr>
      <p:sp>
        <p:nvSpPr>
          <p:cNvPr id="242" name="Google Shape;242;p22"/>
          <p:cNvSpPr/>
          <p:nvPr/>
        </p:nvSpPr>
        <p:spPr>
          <a:xfrm>
            <a:off x="0" y="0"/>
            <a:ext cx="9144000" cy="51435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2"/>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244" name="Google Shape;244;p22"/>
          <p:cNvSpPr txBox="1"/>
          <p:nvPr/>
        </p:nvSpPr>
        <p:spPr>
          <a:xfrm>
            <a:off x="358425" y="1267425"/>
            <a:ext cx="4329600" cy="32193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Unificar a gestão da logística do instituto;</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Redução de processos manuais logísticos;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Gestão de rotas automatizada</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Reserva e troca automática de veículos conforme disponibilidade;</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Usar sistema de “locadora” com os veículos do instituto;</a:t>
            </a:r>
            <a:endParaRPr sz="1900">
              <a:solidFill>
                <a:schemeClr val="lt1"/>
              </a:solidFill>
              <a:latin typeface="Titillium Web"/>
              <a:ea typeface="Titillium Web"/>
              <a:cs typeface="Titillium Web"/>
              <a:sym typeface="Titillium Web"/>
            </a:endParaRPr>
          </a:p>
        </p:txBody>
      </p:sp>
      <p:sp>
        <p:nvSpPr>
          <p:cNvPr id="245" name="Google Shape;245;p22"/>
          <p:cNvSpPr txBox="1"/>
          <p:nvPr/>
        </p:nvSpPr>
        <p:spPr>
          <a:xfrm>
            <a:off x="5045850" y="1267425"/>
            <a:ext cx="3612900" cy="28956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Uma interface simples para o servidor;</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U</a:t>
            </a:r>
            <a:r>
              <a:rPr lang="en" sz="1900">
                <a:solidFill>
                  <a:schemeClr val="lt1"/>
                </a:solidFill>
                <a:latin typeface="Titillium Web"/>
                <a:ea typeface="Titillium Web"/>
                <a:cs typeface="Titillium Web"/>
                <a:sym typeface="Titillium Web"/>
              </a:rPr>
              <a:t>nião das propostas de solução dos times anteriores. (Mobili I e Mobili II).</a:t>
            </a:r>
            <a:endParaRPr sz="1900">
              <a:solidFill>
                <a:schemeClr val="lt1"/>
              </a:solidFill>
              <a:latin typeface="Titillium Web"/>
              <a:ea typeface="Titillium Web"/>
              <a:cs typeface="Titillium Web"/>
              <a:sym typeface="Titillium Web"/>
            </a:endParaRPr>
          </a:p>
        </p:txBody>
      </p:sp>
      <p:sp>
        <p:nvSpPr>
          <p:cNvPr id="246" name="Google Shape;246;p22"/>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Solução proposta</a:t>
            </a:r>
            <a:endParaRPr b="1" sz="2400">
              <a:solidFill>
                <a:schemeClr val="lt1"/>
              </a:solidFill>
              <a:latin typeface="Titillium Web"/>
              <a:ea typeface="Titillium Web"/>
              <a:cs typeface="Titillium Web"/>
              <a:sym typeface="Titillium We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50" name="Shape 250"/>
        <p:cNvGrpSpPr/>
        <p:nvPr/>
      </p:nvGrpSpPr>
      <p:grpSpPr>
        <a:xfrm>
          <a:off x="0" y="0"/>
          <a:ext cx="0" cy="0"/>
          <a:chOff x="0" y="0"/>
          <a:chExt cx="0" cy="0"/>
        </a:xfrm>
      </p:grpSpPr>
      <p:sp>
        <p:nvSpPr>
          <p:cNvPr id="251" name="Google Shape;251;p23"/>
          <p:cNvSpPr/>
          <p:nvPr/>
        </p:nvSpPr>
        <p:spPr>
          <a:xfrm>
            <a:off x="0" y="0"/>
            <a:ext cx="9144000" cy="51435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3"/>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253" name="Google Shape;253;p23"/>
          <p:cNvSpPr txBox="1"/>
          <p:nvPr/>
        </p:nvSpPr>
        <p:spPr>
          <a:xfrm>
            <a:off x="2583100" y="2497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Aplicações propostas</a:t>
            </a:r>
            <a:endParaRPr b="1" sz="2400">
              <a:solidFill>
                <a:schemeClr val="lt1"/>
              </a:solidFill>
              <a:latin typeface="Titillium Web"/>
              <a:ea typeface="Titillium Web"/>
              <a:cs typeface="Titillium Web"/>
              <a:sym typeface="Titillium Web"/>
            </a:endParaRPr>
          </a:p>
        </p:txBody>
      </p:sp>
      <p:sp>
        <p:nvSpPr>
          <p:cNvPr id="254" name="Google Shape;254;p23"/>
          <p:cNvSpPr txBox="1"/>
          <p:nvPr>
            <p:ph idx="4294967295" type="body"/>
          </p:nvPr>
        </p:nvSpPr>
        <p:spPr>
          <a:xfrm>
            <a:off x="6629850" y="3280250"/>
            <a:ext cx="19161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600">
                <a:latin typeface="Titillium Web"/>
                <a:ea typeface="Titillium Web"/>
                <a:cs typeface="Titillium Web"/>
                <a:sym typeface="Titillium Web"/>
              </a:rPr>
              <a:t>Aplicação para Gestão de Logística</a:t>
            </a:r>
            <a:endParaRPr b="1" sz="1600">
              <a:latin typeface="Titillium Web"/>
              <a:ea typeface="Titillium Web"/>
              <a:cs typeface="Titillium Web"/>
              <a:sym typeface="Titillium Web"/>
            </a:endParaRPr>
          </a:p>
        </p:txBody>
      </p:sp>
      <p:pic>
        <p:nvPicPr>
          <p:cNvPr id="255" name="Google Shape;255;p23"/>
          <p:cNvPicPr preferRelativeResize="0"/>
          <p:nvPr/>
        </p:nvPicPr>
        <p:blipFill>
          <a:blip r:embed="rId4">
            <a:alphaModFix/>
          </a:blip>
          <a:stretch>
            <a:fillRect/>
          </a:stretch>
        </p:blipFill>
        <p:spPr>
          <a:xfrm>
            <a:off x="6770725" y="1601250"/>
            <a:ext cx="1634374" cy="1634374"/>
          </a:xfrm>
          <a:prstGeom prst="rect">
            <a:avLst/>
          </a:prstGeom>
          <a:noFill/>
          <a:ln>
            <a:noFill/>
          </a:ln>
        </p:spPr>
      </p:pic>
      <p:sp>
        <p:nvSpPr>
          <p:cNvPr id="256" name="Google Shape;256;p23"/>
          <p:cNvSpPr txBox="1"/>
          <p:nvPr>
            <p:ph idx="4294967295" type="body"/>
          </p:nvPr>
        </p:nvSpPr>
        <p:spPr>
          <a:xfrm>
            <a:off x="904192" y="3280250"/>
            <a:ext cx="15780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600">
                <a:latin typeface="Titillium Web"/>
                <a:ea typeface="Titillium Web"/>
                <a:cs typeface="Titillium Web"/>
                <a:sym typeface="Titillium Web"/>
              </a:rPr>
              <a:t>Aplicação para o Servidor(a)</a:t>
            </a:r>
            <a:endParaRPr b="1" sz="1600">
              <a:latin typeface="Titillium Web"/>
              <a:ea typeface="Titillium Web"/>
              <a:cs typeface="Titillium Web"/>
              <a:sym typeface="Titillium Web"/>
            </a:endParaRPr>
          </a:p>
        </p:txBody>
      </p:sp>
      <p:pic>
        <p:nvPicPr>
          <p:cNvPr id="257" name="Google Shape;257;p23"/>
          <p:cNvPicPr preferRelativeResize="0"/>
          <p:nvPr/>
        </p:nvPicPr>
        <p:blipFill>
          <a:blip r:embed="rId5">
            <a:alphaModFix/>
          </a:blip>
          <a:stretch>
            <a:fillRect/>
          </a:stretch>
        </p:blipFill>
        <p:spPr>
          <a:xfrm>
            <a:off x="789698" y="1544875"/>
            <a:ext cx="1690749" cy="1690749"/>
          </a:xfrm>
          <a:prstGeom prst="rect">
            <a:avLst/>
          </a:prstGeom>
          <a:noFill/>
          <a:ln>
            <a:noFill/>
          </a:ln>
        </p:spPr>
      </p:pic>
      <p:sp>
        <p:nvSpPr>
          <p:cNvPr id="258" name="Google Shape;258;p23"/>
          <p:cNvSpPr txBox="1"/>
          <p:nvPr>
            <p:ph idx="4294967295" type="body"/>
          </p:nvPr>
        </p:nvSpPr>
        <p:spPr>
          <a:xfrm>
            <a:off x="3783000" y="3280250"/>
            <a:ext cx="15780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600">
                <a:latin typeface="Titillium Web"/>
                <a:ea typeface="Titillium Web"/>
                <a:cs typeface="Titillium Web"/>
                <a:sym typeface="Titillium Web"/>
              </a:rPr>
              <a:t>Gerenciamento automatizado das rotas</a:t>
            </a:r>
            <a:endParaRPr b="1" sz="1600">
              <a:latin typeface="Titillium Web"/>
              <a:ea typeface="Titillium Web"/>
              <a:cs typeface="Titillium Web"/>
              <a:sym typeface="Titillium Web"/>
            </a:endParaRPr>
          </a:p>
        </p:txBody>
      </p:sp>
      <p:pic>
        <p:nvPicPr>
          <p:cNvPr id="259" name="Google Shape;259;p23"/>
          <p:cNvPicPr preferRelativeResize="0"/>
          <p:nvPr/>
        </p:nvPicPr>
        <p:blipFill>
          <a:blip r:embed="rId6">
            <a:alphaModFix/>
          </a:blip>
          <a:stretch>
            <a:fillRect/>
          </a:stretch>
        </p:blipFill>
        <p:spPr>
          <a:xfrm>
            <a:off x="3783000" y="1601250"/>
            <a:ext cx="1577999" cy="157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63" name="Shape 263"/>
        <p:cNvGrpSpPr/>
        <p:nvPr/>
      </p:nvGrpSpPr>
      <p:grpSpPr>
        <a:xfrm>
          <a:off x="0" y="0"/>
          <a:ext cx="0" cy="0"/>
          <a:chOff x="0" y="0"/>
          <a:chExt cx="0" cy="0"/>
        </a:xfrm>
      </p:grpSpPr>
      <p:sp>
        <p:nvSpPr>
          <p:cNvPr id="264" name="Google Shape;264;p24"/>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4"/>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266" name="Google Shape;266;p24"/>
          <p:cNvPicPr preferRelativeResize="0"/>
          <p:nvPr/>
        </p:nvPicPr>
        <p:blipFill rotWithShape="1">
          <a:blip r:embed="rId4">
            <a:alphaModFix/>
          </a:blip>
          <a:srcRect b="12382" l="0" r="0" t="34631"/>
          <a:stretch/>
        </p:blipFill>
        <p:spPr>
          <a:xfrm>
            <a:off x="1888600" y="2940469"/>
            <a:ext cx="7135800" cy="1158600"/>
          </a:xfrm>
          <a:prstGeom prst="roundRect">
            <a:avLst>
              <a:gd fmla="val 4539" name="adj"/>
            </a:avLst>
          </a:prstGeom>
          <a:noFill/>
          <a:ln>
            <a:noFill/>
          </a:ln>
        </p:spPr>
      </p:pic>
      <p:pic>
        <p:nvPicPr>
          <p:cNvPr id="267" name="Google Shape;267;p24"/>
          <p:cNvPicPr preferRelativeResize="0"/>
          <p:nvPr/>
        </p:nvPicPr>
        <p:blipFill rotWithShape="1">
          <a:blip r:embed="rId5">
            <a:alphaModFix/>
          </a:blip>
          <a:srcRect b="12948" l="10450" r="0" t="14144"/>
          <a:stretch/>
        </p:blipFill>
        <p:spPr>
          <a:xfrm>
            <a:off x="1888600" y="812336"/>
            <a:ext cx="7174500" cy="1805100"/>
          </a:xfrm>
          <a:prstGeom prst="roundRect">
            <a:avLst>
              <a:gd fmla="val 4484" name="adj"/>
            </a:avLst>
          </a:prstGeom>
          <a:noFill/>
          <a:ln>
            <a:noFill/>
          </a:ln>
        </p:spPr>
      </p:pic>
      <p:sp>
        <p:nvSpPr>
          <p:cNvPr id="268" name="Google Shape;268;p24"/>
          <p:cNvSpPr/>
          <p:nvPr/>
        </p:nvSpPr>
        <p:spPr>
          <a:xfrm rot="-392203">
            <a:off x="5936717" y="1134707"/>
            <a:ext cx="2163565" cy="424889"/>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1899666" y="2944150"/>
            <a:ext cx="7128300" cy="1148400"/>
          </a:xfrm>
          <a:prstGeom prst="roundRect">
            <a:avLst>
              <a:gd fmla="val 4733"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4"/>
          <p:cNvCxnSpPr/>
          <p:nvPr/>
        </p:nvCxnSpPr>
        <p:spPr>
          <a:xfrm flipH="1">
            <a:off x="1903095" y="1682671"/>
            <a:ext cx="4060200" cy="1281600"/>
          </a:xfrm>
          <a:prstGeom prst="straightConnector1">
            <a:avLst/>
          </a:prstGeom>
          <a:noFill/>
          <a:ln cap="flat" cmpd="sng" w="28575">
            <a:solidFill>
              <a:srgbClr val="FF0000"/>
            </a:solidFill>
            <a:prstDash val="solid"/>
            <a:round/>
            <a:headEnd len="med" w="med" type="none"/>
            <a:tailEnd len="med" w="med" type="none"/>
          </a:ln>
        </p:spPr>
      </p:cxnSp>
      <p:cxnSp>
        <p:nvCxnSpPr>
          <p:cNvPr id="271" name="Google Shape;271;p24"/>
          <p:cNvCxnSpPr/>
          <p:nvPr/>
        </p:nvCxnSpPr>
        <p:spPr>
          <a:xfrm>
            <a:off x="8126575" y="1437900"/>
            <a:ext cx="936600" cy="1562100"/>
          </a:xfrm>
          <a:prstGeom prst="straightConnector1">
            <a:avLst/>
          </a:prstGeom>
          <a:noFill/>
          <a:ln cap="flat" cmpd="sng" w="28575">
            <a:solidFill>
              <a:srgbClr val="FF0000"/>
            </a:solidFill>
            <a:prstDash val="solid"/>
            <a:round/>
            <a:headEnd len="med" w="med" type="none"/>
            <a:tailEnd len="med" w="med" type="none"/>
          </a:ln>
        </p:spPr>
      </p:cxnSp>
      <p:sp>
        <p:nvSpPr>
          <p:cNvPr id="272" name="Google Shape;272;p24"/>
          <p:cNvSpPr txBox="1"/>
          <p:nvPr/>
        </p:nvSpPr>
        <p:spPr>
          <a:xfrm>
            <a:off x="251425" y="1384250"/>
            <a:ext cx="1601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itillium Web"/>
                <a:ea typeface="Titillium Web"/>
                <a:cs typeface="Titillium Web"/>
                <a:sym typeface="Titillium Web"/>
              </a:rPr>
              <a:t>CAR - REC</a:t>
            </a:r>
            <a:endParaRPr sz="2200">
              <a:solidFill>
                <a:schemeClr val="lt1"/>
              </a:solidFill>
              <a:latin typeface="Titillium Web"/>
              <a:ea typeface="Titillium Web"/>
              <a:cs typeface="Titillium Web"/>
              <a:sym typeface="Titillium Web"/>
            </a:endParaRPr>
          </a:p>
        </p:txBody>
      </p:sp>
      <p:sp>
        <p:nvSpPr>
          <p:cNvPr id="273" name="Google Shape;273;p24"/>
          <p:cNvSpPr txBox="1"/>
          <p:nvPr/>
        </p:nvSpPr>
        <p:spPr>
          <a:xfrm>
            <a:off x="251425" y="2988850"/>
            <a:ext cx="1601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itillium Web"/>
                <a:ea typeface="Titillium Web"/>
                <a:cs typeface="Titillium Web"/>
                <a:sym typeface="Titillium Web"/>
              </a:rPr>
              <a:t>VIT - REC</a:t>
            </a:r>
            <a:endParaRPr sz="2200">
              <a:solidFill>
                <a:schemeClr val="lt1"/>
              </a:solidFill>
              <a:latin typeface="Titillium Web"/>
              <a:ea typeface="Titillium Web"/>
              <a:cs typeface="Titillium Web"/>
              <a:sym typeface="Titillium Web"/>
            </a:endParaRPr>
          </a:p>
        </p:txBody>
      </p:sp>
      <p:sp>
        <p:nvSpPr>
          <p:cNvPr id="274" name="Google Shape;274;p24"/>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Gestão </a:t>
            </a:r>
            <a:r>
              <a:rPr b="1" lang="en" sz="2400">
                <a:solidFill>
                  <a:schemeClr val="lt1"/>
                </a:solidFill>
                <a:latin typeface="Titillium Web"/>
                <a:ea typeface="Titillium Web"/>
                <a:cs typeface="Titillium Web"/>
                <a:sym typeface="Titillium Web"/>
              </a:rPr>
              <a:t>automática</a:t>
            </a:r>
            <a:r>
              <a:rPr b="1" lang="en" sz="2400">
                <a:solidFill>
                  <a:schemeClr val="lt1"/>
                </a:solidFill>
                <a:latin typeface="Titillium Web"/>
                <a:ea typeface="Titillium Web"/>
                <a:cs typeface="Titillium Web"/>
                <a:sym typeface="Titillium Web"/>
              </a:rPr>
              <a:t> das rota</a:t>
            </a:r>
            <a:endParaRPr b="1" sz="2400">
              <a:solidFill>
                <a:schemeClr val="lt1"/>
              </a:solidFill>
              <a:latin typeface="Titillium Web"/>
              <a:ea typeface="Titillium Web"/>
              <a:cs typeface="Titillium Web"/>
              <a:sym typeface="Titillium Web"/>
            </a:endParaRPr>
          </a:p>
        </p:txBody>
      </p:sp>
      <p:pic>
        <p:nvPicPr>
          <p:cNvPr id="275" name="Google Shape;275;p24"/>
          <p:cNvPicPr preferRelativeResize="0"/>
          <p:nvPr/>
        </p:nvPicPr>
        <p:blipFill>
          <a:blip r:embed="rId6">
            <a:alphaModFix/>
          </a:blip>
          <a:stretch>
            <a:fillRect/>
          </a:stretch>
        </p:blipFill>
        <p:spPr>
          <a:xfrm>
            <a:off x="251425" y="152950"/>
            <a:ext cx="565050" cy="56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79" name="Shape 279"/>
        <p:cNvGrpSpPr/>
        <p:nvPr/>
      </p:nvGrpSpPr>
      <p:grpSpPr>
        <a:xfrm>
          <a:off x="0" y="0"/>
          <a:ext cx="0" cy="0"/>
          <a:chOff x="0" y="0"/>
          <a:chExt cx="0" cy="0"/>
        </a:xfrm>
      </p:grpSpPr>
      <p:sp>
        <p:nvSpPr>
          <p:cNvPr id="280" name="Google Shape;280;p25"/>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5"/>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282" name="Google Shape;282;p25"/>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Sistema distribuido de veículos</a:t>
            </a:r>
            <a:endParaRPr b="1" sz="2400">
              <a:solidFill>
                <a:schemeClr val="lt1"/>
              </a:solidFill>
              <a:latin typeface="Titillium Web"/>
              <a:ea typeface="Titillium Web"/>
              <a:cs typeface="Titillium Web"/>
              <a:sym typeface="Titillium Web"/>
            </a:endParaRPr>
          </a:p>
        </p:txBody>
      </p:sp>
      <p:pic>
        <p:nvPicPr>
          <p:cNvPr id="283" name="Google Shape;283;p25"/>
          <p:cNvPicPr preferRelativeResize="0"/>
          <p:nvPr/>
        </p:nvPicPr>
        <p:blipFill>
          <a:blip r:embed="rId4">
            <a:alphaModFix/>
          </a:blip>
          <a:stretch>
            <a:fillRect/>
          </a:stretch>
        </p:blipFill>
        <p:spPr>
          <a:xfrm>
            <a:off x="5465125" y="1344901"/>
            <a:ext cx="3361500" cy="2238000"/>
          </a:xfrm>
          <a:prstGeom prst="roundRect">
            <a:avLst>
              <a:gd fmla="val 8004" name="adj"/>
            </a:avLst>
          </a:prstGeom>
          <a:noFill/>
          <a:ln>
            <a:noFill/>
          </a:ln>
        </p:spPr>
      </p:pic>
      <p:sp>
        <p:nvSpPr>
          <p:cNvPr id="284" name="Google Shape;284;p25"/>
          <p:cNvSpPr txBox="1"/>
          <p:nvPr/>
        </p:nvSpPr>
        <p:spPr>
          <a:xfrm>
            <a:off x="358425" y="1344900"/>
            <a:ext cx="4329600" cy="2238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2100">
                <a:solidFill>
                  <a:schemeClr val="lt1"/>
                </a:solidFill>
                <a:latin typeface="Titillium Web"/>
                <a:ea typeface="Titillium Web"/>
                <a:cs typeface="Titillium Web"/>
                <a:sym typeface="Titillium Web"/>
              </a:rPr>
              <a:t>Os veículos podem ser partir/repousar em qualquer campi. Conceito </a:t>
            </a:r>
            <a:r>
              <a:rPr lang="en" sz="2100">
                <a:solidFill>
                  <a:schemeClr val="lt1"/>
                </a:solidFill>
                <a:latin typeface="Titillium Web"/>
                <a:ea typeface="Titillium Web"/>
                <a:cs typeface="Titillium Web"/>
                <a:sym typeface="Titillium Web"/>
              </a:rPr>
              <a:t>similar</a:t>
            </a:r>
            <a:r>
              <a:rPr lang="en" sz="2100">
                <a:solidFill>
                  <a:schemeClr val="lt1"/>
                </a:solidFill>
                <a:latin typeface="Titillium Web"/>
                <a:ea typeface="Titillium Web"/>
                <a:cs typeface="Titillium Web"/>
                <a:sym typeface="Titillium Web"/>
              </a:rPr>
              <a:t> aplicado em locadoras de veículos.</a:t>
            </a:r>
            <a:endParaRPr sz="2100">
              <a:solidFill>
                <a:schemeClr val="lt1"/>
              </a:solidFill>
              <a:latin typeface="Titillium Web"/>
              <a:ea typeface="Titillium Web"/>
              <a:cs typeface="Titillium Web"/>
              <a:sym typeface="Titillium Web"/>
            </a:endParaRPr>
          </a:p>
        </p:txBody>
      </p:sp>
      <p:pic>
        <p:nvPicPr>
          <p:cNvPr id="285" name="Google Shape;285;p25"/>
          <p:cNvPicPr preferRelativeResize="0"/>
          <p:nvPr/>
        </p:nvPicPr>
        <p:blipFill>
          <a:blip r:embed="rId5">
            <a:alphaModFix/>
          </a:blip>
          <a:stretch>
            <a:fillRect/>
          </a:stretch>
        </p:blipFill>
        <p:spPr>
          <a:xfrm>
            <a:off x="251425" y="229150"/>
            <a:ext cx="565050" cy="56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289" name="Shape 289"/>
        <p:cNvGrpSpPr/>
        <p:nvPr/>
      </p:nvGrpSpPr>
      <p:grpSpPr>
        <a:xfrm>
          <a:off x="0" y="0"/>
          <a:ext cx="0" cy="0"/>
          <a:chOff x="0" y="0"/>
          <a:chExt cx="0" cy="0"/>
        </a:xfrm>
      </p:grpSpPr>
      <p:sp>
        <p:nvSpPr>
          <p:cNvPr id="290" name="Google Shape;290;p26"/>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26"/>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292" name="Google Shape;292;p26"/>
          <p:cNvSpPr txBox="1"/>
          <p:nvPr/>
        </p:nvSpPr>
        <p:spPr>
          <a:xfrm>
            <a:off x="1692000" y="198300"/>
            <a:ext cx="57600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Unir propostas </a:t>
            </a:r>
            <a:r>
              <a:rPr b="1" lang="en" sz="2400">
                <a:solidFill>
                  <a:schemeClr val="lt1"/>
                </a:solidFill>
                <a:latin typeface="Titillium Web"/>
                <a:ea typeface="Titillium Web"/>
                <a:cs typeface="Titillium Web"/>
                <a:sym typeface="Titillium Web"/>
              </a:rPr>
              <a:t>a</a:t>
            </a:r>
            <a:r>
              <a:rPr b="1" lang="en" sz="2400">
                <a:solidFill>
                  <a:schemeClr val="lt1"/>
                </a:solidFill>
                <a:latin typeface="Titillium Web"/>
                <a:ea typeface="Titillium Web"/>
                <a:cs typeface="Titillium Web"/>
                <a:sym typeface="Titillium Web"/>
              </a:rPr>
              <a:t>plicação para Servidor(a)</a:t>
            </a:r>
            <a:endParaRPr b="1" sz="2400">
              <a:solidFill>
                <a:schemeClr val="lt1"/>
              </a:solidFill>
              <a:latin typeface="Titillium Web"/>
              <a:ea typeface="Titillium Web"/>
              <a:cs typeface="Titillium Web"/>
              <a:sym typeface="Titillium Web"/>
            </a:endParaRPr>
          </a:p>
        </p:txBody>
      </p:sp>
      <p:grpSp>
        <p:nvGrpSpPr>
          <p:cNvPr id="293" name="Google Shape;293;p26"/>
          <p:cNvGrpSpPr/>
          <p:nvPr/>
        </p:nvGrpSpPr>
        <p:grpSpPr>
          <a:xfrm>
            <a:off x="1688688" y="887940"/>
            <a:ext cx="1778584" cy="3694070"/>
            <a:chOff x="743650" y="109850"/>
            <a:chExt cx="2020200" cy="4195900"/>
          </a:xfrm>
        </p:grpSpPr>
        <p:pic>
          <p:nvPicPr>
            <p:cNvPr id="294" name="Google Shape;294;p26"/>
            <p:cNvPicPr preferRelativeResize="0"/>
            <p:nvPr/>
          </p:nvPicPr>
          <p:blipFill rotWithShape="1">
            <a:blip r:embed="rId4">
              <a:alphaModFix/>
            </a:blip>
            <a:srcRect b="0" l="25686" r="26167" t="0"/>
            <a:stretch/>
          </p:blipFill>
          <p:spPr>
            <a:xfrm>
              <a:off x="743650" y="109850"/>
              <a:ext cx="2020200" cy="4195900"/>
            </a:xfrm>
            <a:prstGeom prst="rect">
              <a:avLst/>
            </a:prstGeom>
            <a:noFill/>
            <a:ln>
              <a:noFill/>
            </a:ln>
          </p:spPr>
        </p:pic>
        <p:pic>
          <p:nvPicPr>
            <p:cNvPr id="295" name="Google Shape;295;p26"/>
            <p:cNvPicPr preferRelativeResize="0"/>
            <p:nvPr/>
          </p:nvPicPr>
          <p:blipFill>
            <a:blip r:embed="rId5">
              <a:alphaModFix/>
            </a:blip>
            <a:stretch>
              <a:fillRect/>
            </a:stretch>
          </p:blipFill>
          <p:spPr>
            <a:xfrm>
              <a:off x="837675" y="196750"/>
              <a:ext cx="1814100" cy="4022100"/>
            </a:xfrm>
            <a:prstGeom prst="roundRect">
              <a:avLst>
                <a:gd fmla="val 9134" name="adj"/>
              </a:avLst>
            </a:prstGeom>
            <a:noFill/>
            <a:ln>
              <a:noFill/>
            </a:ln>
          </p:spPr>
        </p:pic>
      </p:grpSp>
      <p:pic>
        <p:nvPicPr>
          <p:cNvPr id="296" name="Google Shape;296;p26"/>
          <p:cNvPicPr preferRelativeResize="0"/>
          <p:nvPr/>
        </p:nvPicPr>
        <p:blipFill>
          <a:blip r:embed="rId4">
            <a:alphaModFix/>
          </a:blip>
          <a:stretch>
            <a:fillRect/>
          </a:stretch>
        </p:blipFill>
        <p:spPr>
          <a:xfrm>
            <a:off x="5432650" y="825875"/>
            <a:ext cx="3818225" cy="3818200"/>
          </a:xfrm>
          <a:prstGeom prst="rect">
            <a:avLst/>
          </a:prstGeom>
          <a:noFill/>
          <a:ln>
            <a:noFill/>
          </a:ln>
        </p:spPr>
      </p:pic>
      <p:pic>
        <p:nvPicPr>
          <p:cNvPr id="297" name="Google Shape;297;p26"/>
          <p:cNvPicPr preferRelativeResize="0"/>
          <p:nvPr/>
        </p:nvPicPr>
        <p:blipFill rotWithShape="1">
          <a:blip r:embed="rId6">
            <a:alphaModFix/>
          </a:blip>
          <a:srcRect b="12020" l="8909" r="7112" t="11898"/>
          <a:stretch/>
        </p:blipFill>
        <p:spPr>
          <a:xfrm>
            <a:off x="6519610" y="915475"/>
            <a:ext cx="1636500" cy="3639000"/>
          </a:xfrm>
          <a:prstGeom prst="roundRect">
            <a:avLst>
              <a:gd fmla="val 9686" name="adj"/>
            </a:avLst>
          </a:prstGeom>
          <a:noFill/>
          <a:ln>
            <a:noFill/>
          </a:ln>
        </p:spPr>
      </p:pic>
      <p:sp>
        <p:nvSpPr>
          <p:cNvPr id="298" name="Google Shape;298;p26"/>
          <p:cNvSpPr txBox="1"/>
          <p:nvPr>
            <p:ph idx="4294967295" type="body"/>
          </p:nvPr>
        </p:nvSpPr>
        <p:spPr>
          <a:xfrm>
            <a:off x="1590000" y="4575650"/>
            <a:ext cx="18642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600">
                <a:latin typeface="Titillium Web"/>
                <a:ea typeface="Titillium Web"/>
                <a:cs typeface="Titillium Web"/>
                <a:sym typeface="Titillium Web"/>
              </a:rPr>
              <a:t>Aplicação Mobili I</a:t>
            </a:r>
            <a:endParaRPr b="1" sz="1600">
              <a:latin typeface="Titillium Web"/>
              <a:ea typeface="Titillium Web"/>
              <a:cs typeface="Titillium Web"/>
              <a:sym typeface="Titillium Web"/>
            </a:endParaRPr>
          </a:p>
        </p:txBody>
      </p:sp>
      <p:sp>
        <p:nvSpPr>
          <p:cNvPr id="299" name="Google Shape;299;p26"/>
          <p:cNvSpPr txBox="1"/>
          <p:nvPr>
            <p:ph idx="4294967295" type="body"/>
          </p:nvPr>
        </p:nvSpPr>
        <p:spPr>
          <a:xfrm>
            <a:off x="6390600" y="4575650"/>
            <a:ext cx="18642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600">
                <a:latin typeface="Titillium Web"/>
                <a:ea typeface="Titillium Web"/>
                <a:cs typeface="Titillium Web"/>
                <a:sym typeface="Titillium Web"/>
              </a:rPr>
              <a:t>Aplicação Mobili II</a:t>
            </a:r>
            <a:endParaRPr b="1" sz="1600">
              <a:latin typeface="Titillium Web"/>
              <a:ea typeface="Titillium Web"/>
              <a:cs typeface="Titillium Web"/>
              <a:sym typeface="Titillium Web"/>
            </a:endParaRPr>
          </a:p>
        </p:txBody>
      </p:sp>
      <p:pic>
        <p:nvPicPr>
          <p:cNvPr id="300" name="Google Shape;300;p26"/>
          <p:cNvPicPr preferRelativeResize="0"/>
          <p:nvPr/>
        </p:nvPicPr>
        <p:blipFill>
          <a:blip r:embed="rId7">
            <a:alphaModFix/>
          </a:blip>
          <a:stretch>
            <a:fillRect/>
          </a:stretch>
        </p:blipFill>
        <p:spPr>
          <a:xfrm>
            <a:off x="269925" y="231163"/>
            <a:ext cx="565050" cy="565050"/>
          </a:xfrm>
          <a:prstGeom prst="rect">
            <a:avLst/>
          </a:prstGeom>
          <a:noFill/>
          <a:ln>
            <a:noFill/>
          </a:ln>
        </p:spPr>
      </p:pic>
      <p:pic>
        <p:nvPicPr>
          <p:cNvPr id="301" name="Google Shape;301;p26"/>
          <p:cNvPicPr preferRelativeResize="0"/>
          <p:nvPr/>
        </p:nvPicPr>
        <p:blipFill>
          <a:blip r:embed="rId8">
            <a:alphaModFix/>
          </a:blip>
          <a:stretch>
            <a:fillRect/>
          </a:stretch>
        </p:blipFill>
        <p:spPr>
          <a:xfrm>
            <a:off x="228600" y="189838"/>
            <a:ext cx="647700" cy="64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305" name="Shape 305"/>
        <p:cNvGrpSpPr/>
        <p:nvPr/>
      </p:nvGrpSpPr>
      <p:grpSpPr>
        <a:xfrm>
          <a:off x="0" y="0"/>
          <a:ext cx="0" cy="0"/>
          <a:chOff x="0" y="0"/>
          <a:chExt cx="0" cy="0"/>
        </a:xfrm>
      </p:grpSpPr>
      <p:sp>
        <p:nvSpPr>
          <p:cNvPr id="306" name="Google Shape;306;p27"/>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7"/>
          <p:cNvPicPr preferRelativeResize="0"/>
          <p:nvPr/>
        </p:nvPicPr>
        <p:blipFill>
          <a:blip r:embed="rId3">
            <a:alphaModFix/>
          </a:blip>
          <a:stretch>
            <a:fillRect/>
          </a:stretch>
        </p:blipFill>
        <p:spPr>
          <a:xfrm>
            <a:off x="344475" y="4605825"/>
            <a:ext cx="647700" cy="447675"/>
          </a:xfrm>
          <a:prstGeom prst="rect">
            <a:avLst/>
          </a:prstGeom>
          <a:noFill/>
          <a:ln>
            <a:noFill/>
          </a:ln>
        </p:spPr>
      </p:pic>
      <p:grpSp>
        <p:nvGrpSpPr>
          <p:cNvPr id="308" name="Google Shape;308;p27"/>
          <p:cNvGrpSpPr/>
          <p:nvPr/>
        </p:nvGrpSpPr>
        <p:grpSpPr>
          <a:xfrm>
            <a:off x="4905125" y="473800"/>
            <a:ext cx="4195900" cy="4195900"/>
            <a:chOff x="-334275" y="109850"/>
            <a:chExt cx="4195900" cy="4195900"/>
          </a:xfrm>
        </p:grpSpPr>
        <p:pic>
          <p:nvPicPr>
            <p:cNvPr id="309" name="Google Shape;309;p27"/>
            <p:cNvPicPr preferRelativeResize="0"/>
            <p:nvPr/>
          </p:nvPicPr>
          <p:blipFill>
            <a:blip r:embed="rId4">
              <a:alphaModFix/>
            </a:blip>
            <a:stretch>
              <a:fillRect/>
            </a:stretch>
          </p:blipFill>
          <p:spPr>
            <a:xfrm>
              <a:off x="-334275" y="109850"/>
              <a:ext cx="4195900" cy="4195900"/>
            </a:xfrm>
            <a:prstGeom prst="rect">
              <a:avLst/>
            </a:prstGeom>
            <a:noFill/>
            <a:ln>
              <a:noFill/>
            </a:ln>
          </p:spPr>
        </p:pic>
        <p:pic>
          <p:nvPicPr>
            <p:cNvPr id="310" name="Google Shape;310;p27"/>
            <p:cNvPicPr preferRelativeResize="0"/>
            <p:nvPr/>
          </p:nvPicPr>
          <p:blipFill>
            <a:blip r:embed="rId5">
              <a:alphaModFix/>
            </a:blip>
            <a:stretch>
              <a:fillRect/>
            </a:stretch>
          </p:blipFill>
          <p:spPr>
            <a:xfrm>
              <a:off x="837675" y="196750"/>
              <a:ext cx="1814100" cy="4022100"/>
            </a:xfrm>
            <a:prstGeom prst="roundRect">
              <a:avLst>
                <a:gd fmla="val 9134" name="adj"/>
              </a:avLst>
            </a:prstGeom>
            <a:noFill/>
            <a:ln>
              <a:noFill/>
            </a:ln>
          </p:spPr>
        </p:pic>
      </p:grpSp>
      <p:sp>
        <p:nvSpPr>
          <p:cNvPr id="311" name="Google Shape;311;p27"/>
          <p:cNvSpPr txBox="1"/>
          <p:nvPr>
            <p:ph type="ctrTitle"/>
          </p:nvPr>
        </p:nvSpPr>
        <p:spPr>
          <a:xfrm>
            <a:off x="1195925" y="104825"/>
            <a:ext cx="3763500" cy="66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Aplicativo Mobili I</a:t>
            </a:r>
            <a:endParaRPr sz="2400"/>
          </a:p>
        </p:txBody>
      </p:sp>
      <p:sp>
        <p:nvSpPr>
          <p:cNvPr id="312" name="Google Shape;312;p27"/>
          <p:cNvSpPr txBox="1"/>
          <p:nvPr/>
        </p:nvSpPr>
        <p:spPr>
          <a:xfrm>
            <a:off x="440000" y="930450"/>
            <a:ext cx="4613700" cy="34677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sz="1900">
                <a:solidFill>
                  <a:schemeClr val="lt1"/>
                </a:solidFill>
                <a:latin typeface="Titillium Web"/>
                <a:ea typeface="Titillium Web"/>
                <a:cs typeface="Titillium Web"/>
                <a:sym typeface="Titillium Web"/>
              </a:rPr>
              <a:t>    </a:t>
            </a:r>
            <a:r>
              <a:rPr lang="en" sz="1900">
                <a:solidFill>
                  <a:schemeClr val="lt1"/>
                </a:solidFill>
                <a:latin typeface="Titillium Web"/>
                <a:ea typeface="Titillium Web"/>
                <a:cs typeface="Titillium Web"/>
                <a:sym typeface="Titillium Web"/>
              </a:rPr>
              <a:t>Vantagens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Solicitação de viagem;</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Capacidade do veículo e quantidade de pessoas;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Tratar os veículos como recursos limitados;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Viagens com aprovação de logística;</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Veículo do instituto.</a:t>
            </a:r>
            <a:endParaRPr sz="1900">
              <a:solidFill>
                <a:schemeClr val="lt1"/>
              </a:solidFill>
              <a:latin typeface="Titillium Web"/>
              <a:ea typeface="Titillium Web"/>
              <a:cs typeface="Titillium Web"/>
              <a:sym typeface="Titillium Web"/>
            </a:endParaRPr>
          </a:p>
        </p:txBody>
      </p:sp>
      <p:grpSp>
        <p:nvGrpSpPr>
          <p:cNvPr id="313" name="Google Shape;313;p27"/>
          <p:cNvGrpSpPr/>
          <p:nvPr/>
        </p:nvGrpSpPr>
        <p:grpSpPr>
          <a:xfrm>
            <a:off x="671391" y="930460"/>
            <a:ext cx="320788" cy="296544"/>
            <a:chOff x="5975075" y="2327500"/>
            <a:chExt cx="420100" cy="388350"/>
          </a:xfrm>
        </p:grpSpPr>
        <p:sp>
          <p:nvSpPr>
            <p:cNvPr id="314" name="Google Shape;314;p2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319" name="Shape 319"/>
        <p:cNvGrpSpPr/>
        <p:nvPr/>
      </p:nvGrpSpPr>
      <p:grpSpPr>
        <a:xfrm>
          <a:off x="0" y="0"/>
          <a:ext cx="0" cy="0"/>
          <a:chOff x="0" y="0"/>
          <a:chExt cx="0" cy="0"/>
        </a:xfrm>
      </p:grpSpPr>
      <p:sp>
        <p:nvSpPr>
          <p:cNvPr id="320" name="Google Shape;320;p28"/>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28"/>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322" name="Google Shape;322;p28"/>
          <p:cNvSpPr txBox="1"/>
          <p:nvPr/>
        </p:nvSpPr>
        <p:spPr>
          <a:xfrm>
            <a:off x="440000" y="854250"/>
            <a:ext cx="4613700" cy="18858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sz="1900">
                <a:solidFill>
                  <a:schemeClr val="lt1"/>
                </a:solidFill>
                <a:latin typeface="Titillium Web"/>
                <a:ea typeface="Titillium Web"/>
                <a:cs typeface="Titillium Web"/>
                <a:sym typeface="Titillium Web"/>
              </a:rPr>
              <a:t>    Vantagens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Solicitação de viagem;</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Servidor consegue visualizar viagens de outros campi;</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Solicitação de carona;</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Usabilidade amigável e simples.</a:t>
            </a:r>
            <a:endParaRPr sz="1900">
              <a:solidFill>
                <a:schemeClr val="lt1"/>
              </a:solidFill>
              <a:latin typeface="Titillium Web"/>
              <a:ea typeface="Titillium Web"/>
              <a:cs typeface="Titillium Web"/>
              <a:sym typeface="Titillium Web"/>
            </a:endParaRPr>
          </a:p>
        </p:txBody>
      </p:sp>
      <p:sp>
        <p:nvSpPr>
          <p:cNvPr id="323" name="Google Shape;323;p28"/>
          <p:cNvSpPr txBox="1"/>
          <p:nvPr>
            <p:ph type="ctrTitle"/>
          </p:nvPr>
        </p:nvSpPr>
        <p:spPr>
          <a:xfrm>
            <a:off x="1195925" y="104825"/>
            <a:ext cx="3763500" cy="66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Aplicativo Mobili II</a:t>
            </a:r>
            <a:endParaRPr sz="2400"/>
          </a:p>
        </p:txBody>
      </p:sp>
      <p:grpSp>
        <p:nvGrpSpPr>
          <p:cNvPr id="324" name="Google Shape;324;p28"/>
          <p:cNvGrpSpPr/>
          <p:nvPr/>
        </p:nvGrpSpPr>
        <p:grpSpPr>
          <a:xfrm>
            <a:off x="671391" y="854260"/>
            <a:ext cx="320788" cy="296544"/>
            <a:chOff x="5975075" y="2327500"/>
            <a:chExt cx="420100" cy="388350"/>
          </a:xfrm>
        </p:grpSpPr>
        <p:sp>
          <p:nvSpPr>
            <p:cNvPr id="325" name="Google Shape;325;p2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7" name="Google Shape;327;p28"/>
          <p:cNvPicPr preferRelativeResize="0"/>
          <p:nvPr/>
        </p:nvPicPr>
        <p:blipFill>
          <a:blip r:embed="rId4">
            <a:alphaModFix/>
          </a:blip>
          <a:stretch>
            <a:fillRect/>
          </a:stretch>
        </p:blipFill>
        <p:spPr>
          <a:xfrm>
            <a:off x="4905125" y="473800"/>
            <a:ext cx="4195900" cy="4195900"/>
          </a:xfrm>
          <a:prstGeom prst="rect">
            <a:avLst/>
          </a:prstGeom>
          <a:noFill/>
          <a:ln>
            <a:noFill/>
          </a:ln>
        </p:spPr>
      </p:pic>
      <p:pic>
        <p:nvPicPr>
          <p:cNvPr id="328" name="Google Shape;328;p28"/>
          <p:cNvPicPr preferRelativeResize="0"/>
          <p:nvPr/>
        </p:nvPicPr>
        <p:blipFill rotWithShape="1">
          <a:blip r:embed="rId5">
            <a:alphaModFix/>
          </a:blip>
          <a:srcRect b="12020" l="8909" r="7112" t="11898"/>
          <a:stretch/>
        </p:blipFill>
        <p:spPr>
          <a:xfrm>
            <a:off x="6099600" y="550850"/>
            <a:ext cx="1798200" cy="3999000"/>
          </a:xfrm>
          <a:prstGeom prst="roundRect">
            <a:avLst>
              <a:gd fmla="val 9686"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332" name="Shape 332"/>
        <p:cNvGrpSpPr/>
        <p:nvPr/>
      </p:nvGrpSpPr>
      <p:grpSpPr>
        <a:xfrm>
          <a:off x="0" y="0"/>
          <a:ext cx="0" cy="0"/>
          <a:chOff x="0" y="0"/>
          <a:chExt cx="0" cy="0"/>
        </a:xfrm>
      </p:grpSpPr>
      <p:sp>
        <p:nvSpPr>
          <p:cNvPr id="333" name="Google Shape;333;p29"/>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txBox="1"/>
          <p:nvPr>
            <p:ph idx="4294967295" type="ctrTitle"/>
          </p:nvPr>
        </p:nvSpPr>
        <p:spPr>
          <a:xfrm>
            <a:off x="632725" y="2966950"/>
            <a:ext cx="5799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Evoluções</a:t>
            </a:r>
            <a:endParaRPr sz="6000"/>
          </a:p>
        </p:txBody>
      </p:sp>
      <p:sp>
        <p:nvSpPr>
          <p:cNvPr id="335" name="Google Shape;335;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36" name="Google Shape;336;p29"/>
          <p:cNvGrpSpPr/>
          <p:nvPr/>
        </p:nvGrpSpPr>
        <p:grpSpPr>
          <a:xfrm>
            <a:off x="934079" y="606492"/>
            <a:ext cx="2185282" cy="2185422"/>
            <a:chOff x="5941025" y="3634400"/>
            <a:chExt cx="467650" cy="467650"/>
          </a:xfrm>
        </p:grpSpPr>
        <p:sp>
          <p:nvSpPr>
            <p:cNvPr id="337" name="Google Shape;337;p29"/>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62" name="Shape 62"/>
        <p:cNvGrpSpPr/>
        <p:nvPr/>
      </p:nvGrpSpPr>
      <p:grpSpPr>
        <a:xfrm>
          <a:off x="0" y="0"/>
          <a:ext cx="0" cy="0"/>
          <a:chOff x="0" y="0"/>
          <a:chExt cx="0" cy="0"/>
        </a:xfrm>
      </p:grpSpPr>
      <p:sp>
        <p:nvSpPr>
          <p:cNvPr id="63" name="Google Shape;63;p12"/>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2"/>
          <p:cNvSpPr txBox="1"/>
          <p:nvPr>
            <p:ph idx="4294967295" type="ctrTitle"/>
          </p:nvPr>
        </p:nvSpPr>
        <p:spPr>
          <a:xfrm>
            <a:off x="1057500" y="3198600"/>
            <a:ext cx="5278800" cy="77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Contexto</a:t>
            </a:r>
            <a:endParaRPr sz="6000"/>
          </a:p>
        </p:txBody>
      </p:sp>
      <p:sp>
        <p:nvSpPr>
          <p:cNvPr id="65" name="Google Shape;6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2"/>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67" name="Google Shape;67;p12"/>
          <p:cNvPicPr preferRelativeResize="0"/>
          <p:nvPr/>
        </p:nvPicPr>
        <p:blipFill>
          <a:blip r:embed="rId4">
            <a:alphaModFix/>
          </a:blip>
          <a:stretch>
            <a:fillRect/>
          </a:stretch>
        </p:blipFill>
        <p:spPr>
          <a:xfrm>
            <a:off x="344475" y="4605825"/>
            <a:ext cx="647700" cy="447675"/>
          </a:xfrm>
          <a:prstGeom prst="rect">
            <a:avLst/>
          </a:prstGeom>
          <a:noFill/>
          <a:ln>
            <a:noFill/>
          </a:ln>
        </p:spPr>
      </p:pic>
      <p:grpSp>
        <p:nvGrpSpPr>
          <p:cNvPr id="68" name="Google Shape;68;p12"/>
          <p:cNvGrpSpPr/>
          <p:nvPr/>
        </p:nvGrpSpPr>
        <p:grpSpPr>
          <a:xfrm>
            <a:off x="934079" y="606492"/>
            <a:ext cx="2185282" cy="2185422"/>
            <a:chOff x="5941025" y="3634400"/>
            <a:chExt cx="467650" cy="467650"/>
          </a:xfrm>
        </p:grpSpPr>
        <p:sp>
          <p:nvSpPr>
            <p:cNvPr id="69" name="Google Shape;69;p12"/>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2"/>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2"/>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346" name="Shape 346"/>
        <p:cNvGrpSpPr/>
        <p:nvPr/>
      </p:nvGrpSpPr>
      <p:grpSpPr>
        <a:xfrm>
          <a:off x="0" y="0"/>
          <a:ext cx="0" cy="0"/>
          <a:chOff x="0" y="0"/>
          <a:chExt cx="0" cy="0"/>
        </a:xfrm>
      </p:grpSpPr>
      <p:sp>
        <p:nvSpPr>
          <p:cNvPr id="347" name="Google Shape;347;p30"/>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8" name="Google Shape;348;p30"/>
          <p:cNvGraphicFramePr/>
          <p:nvPr/>
        </p:nvGraphicFramePr>
        <p:xfrm>
          <a:off x="1192475" y="930008"/>
          <a:ext cx="3000000" cy="3000000"/>
        </p:xfrm>
        <a:graphic>
          <a:graphicData uri="http://schemas.openxmlformats.org/drawingml/2006/table">
            <a:tbl>
              <a:tblPr>
                <a:noFill/>
                <a:tableStyleId>{0AC8C7DF-1AD5-4419-ACCB-7DE678C1A07E}</a:tableStyleId>
              </a:tblPr>
              <a:tblGrid>
                <a:gridCol w="1672500"/>
                <a:gridCol w="1809750"/>
                <a:gridCol w="1809750"/>
                <a:gridCol w="1809750"/>
              </a:tblGrid>
              <a:tr h="294750">
                <a:tc>
                  <a:txBody>
                    <a:bodyPr/>
                    <a:lstStyle/>
                    <a:p>
                      <a:pPr indent="0" lvl="0" marL="0" rtl="0" algn="ctr">
                        <a:spcBef>
                          <a:spcPts val="0"/>
                        </a:spcBef>
                        <a:spcAft>
                          <a:spcPts val="0"/>
                        </a:spcAft>
                        <a:buNone/>
                      </a:pPr>
                      <a:r>
                        <a:rPr lang="en" sz="1000">
                          <a:solidFill>
                            <a:schemeClr val="lt1"/>
                          </a:solidFill>
                        </a:rPr>
                        <a:t>Atividade</a:t>
                      </a:r>
                      <a:endParaRPr sz="1000">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18A88D"/>
                    </a:solidFill>
                  </a:tcPr>
                </a:tc>
                <a:tc>
                  <a:txBody>
                    <a:bodyPr/>
                    <a:lstStyle/>
                    <a:p>
                      <a:pPr indent="0" lvl="0" marL="0" rtl="0" algn="ctr">
                        <a:spcBef>
                          <a:spcPts val="0"/>
                        </a:spcBef>
                        <a:spcAft>
                          <a:spcPts val="0"/>
                        </a:spcAft>
                        <a:buNone/>
                      </a:pPr>
                      <a:r>
                        <a:rPr lang="en" sz="1000">
                          <a:solidFill>
                            <a:schemeClr val="lt1"/>
                          </a:solidFill>
                        </a:rPr>
                        <a:t>Inicio</a:t>
                      </a:r>
                      <a:endParaRPr sz="1000">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18A88D"/>
                    </a:solidFill>
                  </a:tcPr>
                </a:tc>
                <a:tc>
                  <a:txBody>
                    <a:bodyPr/>
                    <a:lstStyle/>
                    <a:p>
                      <a:pPr indent="0" lvl="0" marL="0" rtl="0" algn="ctr">
                        <a:spcBef>
                          <a:spcPts val="0"/>
                        </a:spcBef>
                        <a:spcAft>
                          <a:spcPts val="0"/>
                        </a:spcAft>
                        <a:buNone/>
                      </a:pPr>
                      <a:r>
                        <a:rPr lang="en" sz="1000">
                          <a:solidFill>
                            <a:schemeClr val="lt1"/>
                          </a:solidFill>
                        </a:rPr>
                        <a:t>Término</a:t>
                      </a:r>
                      <a:endParaRPr sz="1000">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18A88D"/>
                    </a:solidFill>
                  </a:tcPr>
                </a:tc>
                <a:tc>
                  <a:txBody>
                    <a:bodyPr/>
                    <a:lstStyle/>
                    <a:p>
                      <a:pPr indent="0" lvl="0" marL="0" rtl="0" algn="ctr">
                        <a:spcBef>
                          <a:spcPts val="0"/>
                        </a:spcBef>
                        <a:spcAft>
                          <a:spcPts val="0"/>
                        </a:spcAft>
                        <a:buNone/>
                      </a:pPr>
                      <a:r>
                        <a:rPr lang="en" sz="1000">
                          <a:solidFill>
                            <a:schemeClr val="lt1"/>
                          </a:solidFill>
                        </a:rPr>
                        <a:t>Status</a:t>
                      </a:r>
                      <a:endParaRPr sz="1000">
                        <a:solidFill>
                          <a:schemeClr val="lt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18A88D"/>
                    </a:solidFill>
                  </a:tcPr>
                </a:tc>
              </a:tr>
              <a:tr h="320975">
                <a:tc>
                  <a:txBody>
                    <a:bodyPr/>
                    <a:lstStyle/>
                    <a:p>
                      <a:pPr indent="0" lvl="0" marL="0" rtl="0" algn="l">
                        <a:spcBef>
                          <a:spcPts val="0"/>
                        </a:spcBef>
                        <a:spcAft>
                          <a:spcPts val="0"/>
                        </a:spcAft>
                        <a:buNone/>
                      </a:pPr>
                      <a:r>
                        <a:rPr lang="en" sz="800"/>
                        <a:t>Atualização BPMN as is</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19/07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30/07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Completo</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20975">
                <a:tc>
                  <a:txBody>
                    <a:bodyPr/>
                    <a:lstStyle/>
                    <a:p>
                      <a:pPr indent="0" lvl="0" marL="0" rtl="0" algn="l">
                        <a:spcBef>
                          <a:spcPts val="0"/>
                        </a:spcBef>
                        <a:spcAft>
                          <a:spcPts val="0"/>
                        </a:spcAft>
                        <a:buNone/>
                      </a:pPr>
                      <a:r>
                        <a:rPr lang="en" sz="800"/>
                        <a:t>I* AS IS</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21/07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23/07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Completo</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20975">
                <a:tc>
                  <a:txBody>
                    <a:bodyPr/>
                    <a:lstStyle/>
                    <a:p>
                      <a:pPr indent="0" lvl="0" marL="0" rtl="0" algn="l">
                        <a:spcBef>
                          <a:spcPts val="0"/>
                        </a:spcBef>
                        <a:spcAft>
                          <a:spcPts val="0"/>
                        </a:spcAft>
                        <a:buNone/>
                      </a:pPr>
                      <a:r>
                        <a:rPr lang="en" sz="800"/>
                        <a:t>Diagramas Ishikawa</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26/07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28/07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Completo</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64200">
                <a:tc>
                  <a:txBody>
                    <a:bodyPr/>
                    <a:lstStyle/>
                    <a:p>
                      <a:pPr indent="0" lvl="0" marL="0" rtl="0" algn="l">
                        <a:spcBef>
                          <a:spcPts val="0"/>
                        </a:spcBef>
                        <a:spcAft>
                          <a:spcPts val="0"/>
                        </a:spcAft>
                        <a:buNone/>
                      </a:pPr>
                      <a:r>
                        <a:rPr lang="en" sz="800"/>
                        <a:t>Análise de pareto</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27/07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27/07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Completo</a:t>
                      </a:r>
                      <a:endParaRPr sz="800">
                        <a:solidFill>
                          <a:schemeClr val="dk1"/>
                        </a:solidFill>
                      </a:endParaRPr>
                    </a:p>
                    <a:p>
                      <a:pPr indent="0" lvl="0" marL="0" rtl="0" algn="l">
                        <a:spcBef>
                          <a:spcPts val="0"/>
                        </a:spcBef>
                        <a:spcAft>
                          <a:spcPts val="0"/>
                        </a:spcAft>
                        <a:buNone/>
                      </a:pPr>
                      <a:r>
                        <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64200">
                <a:tc>
                  <a:txBody>
                    <a:bodyPr/>
                    <a:lstStyle/>
                    <a:p>
                      <a:pPr indent="0" lvl="0" marL="0" rtl="0" algn="l">
                        <a:spcBef>
                          <a:spcPts val="0"/>
                        </a:spcBef>
                        <a:spcAft>
                          <a:spcPts val="0"/>
                        </a:spcAft>
                        <a:buNone/>
                      </a:pPr>
                      <a:r>
                        <a:rPr lang="en" sz="800"/>
                        <a:t>Modelo BPMN TO BE</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19/07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30/07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Completo</a:t>
                      </a:r>
                      <a:endParaRPr sz="800">
                        <a:solidFill>
                          <a:schemeClr val="dk1"/>
                        </a:solidFill>
                      </a:endParaRPr>
                    </a:p>
                    <a:p>
                      <a:pPr indent="0" lvl="0" marL="0" rtl="0" algn="l">
                        <a:spcBef>
                          <a:spcPts val="0"/>
                        </a:spcBef>
                        <a:spcAft>
                          <a:spcPts val="0"/>
                        </a:spcAft>
                        <a:buNone/>
                      </a:pPr>
                      <a:r>
                        <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64200">
                <a:tc>
                  <a:txBody>
                    <a:bodyPr/>
                    <a:lstStyle/>
                    <a:p>
                      <a:pPr indent="0" lvl="0" marL="0" rtl="0" algn="l">
                        <a:spcBef>
                          <a:spcPts val="0"/>
                        </a:spcBef>
                        <a:spcAft>
                          <a:spcPts val="0"/>
                        </a:spcAft>
                        <a:buNone/>
                      </a:pPr>
                      <a:r>
                        <a:rPr lang="en" sz="800"/>
                        <a:t>I* TO BE</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21/07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23/07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Completo</a:t>
                      </a:r>
                      <a:endParaRPr sz="800">
                        <a:solidFill>
                          <a:schemeClr val="dk1"/>
                        </a:solidFill>
                      </a:endParaRPr>
                    </a:p>
                    <a:p>
                      <a:pPr indent="0" lvl="0" marL="0" rtl="0" algn="l">
                        <a:spcBef>
                          <a:spcPts val="0"/>
                        </a:spcBef>
                        <a:spcAft>
                          <a:spcPts val="0"/>
                        </a:spcAft>
                        <a:buNone/>
                      </a:pPr>
                      <a:r>
                        <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320975">
                <a:tc>
                  <a:txBody>
                    <a:bodyPr/>
                    <a:lstStyle/>
                    <a:p>
                      <a:pPr indent="0" lvl="0" marL="0" rtl="0" algn="l">
                        <a:spcBef>
                          <a:spcPts val="0"/>
                        </a:spcBef>
                        <a:spcAft>
                          <a:spcPts val="0"/>
                        </a:spcAft>
                        <a:buNone/>
                      </a:pPr>
                      <a:r>
                        <a:rPr lang="en" sz="800"/>
                        <a:t>Indicadores</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26/07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t>26/07</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Completo</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259250">
                <a:tc>
                  <a:txBody>
                    <a:bodyPr/>
                    <a:lstStyle/>
                    <a:p>
                      <a:pPr indent="0" lvl="0" marL="0" rtl="0" algn="l">
                        <a:spcBef>
                          <a:spcPts val="0"/>
                        </a:spcBef>
                        <a:spcAft>
                          <a:spcPts val="0"/>
                        </a:spcAft>
                        <a:buNone/>
                      </a:pPr>
                      <a:r>
                        <a:rPr lang="en" sz="800"/>
                        <a:t>Analise Swot</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20/07</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22/07</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Completo</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r h="259250">
                <a:tc>
                  <a:txBody>
                    <a:bodyPr/>
                    <a:lstStyle/>
                    <a:p>
                      <a:pPr indent="0" lvl="0" marL="0" rtl="0" algn="l">
                        <a:spcBef>
                          <a:spcPts val="0"/>
                        </a:spcBef>
                        <a:spcAft>
                          <a:spcPts val="0"/>
                        </a:spcAft>
                        <a:buNone/>
                      </a:pPr>
                      <a:r>
                        <a:rPr lang="en" sz="800"/>
                        <a:t>Análise de GAPs</a:t>
                      </a:r>
                      <a:endParaRPr sz="8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20</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800">
                          <a:solidFill>
                            <a:schemeClr val="dk1"/>
                          </a:solidFill>
                        </a:rPr>
                        <a:t>22/07</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Completo</a:t>
                      </a:r>
                      <a:endParaRPr sz="800">
                        <a:solidFill>
                          <a:schemeClr val="dk1"/>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lt1"/>
                    </a:solidFill>
                  </a:tcPr>
                </a:tc>
              </a:tr>
            </a:tbl>
          </a:graphicData>
        </a:graphic>
      </p:graphicFrame>
      <p:sp>
        <p:nvSpPr>
          <p:cNvPr id="349" name="Google Shape;349;p30"/>
          <p:cNvSpPr txBox="1"/>
          <p:nvPr/>
        </p:nvSpPr>
        <p:spPr>
          <a:xfrm>
            <a:off x="2374950" y="25877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Planejado x Executado</a:t>
            </a:r>
            <a:endParaRPr b="1" sz="2400">
              <a:solidFill>
                <a:schemeClr val="lt1"/>
              </a:solidFill>
              <a:latin typeface="Titillium Web"/>
              <a:ea typeface="Titillium Web"/>
              <a:cs typeface="Titillium Web"/>
              <a:sym typeface="Titillium Web"/>
            </a:endParaRPr>
          </a:p>
        </p:txBody>
      </p:sp>
      <p:pic>
        <p:nvPicPr>
          <p:cNvPr id="350" name="Google Shape;350;p30"/>
          <p:cNvPicPr preferRelativeResize="0"/>
          <p:nvPr/>
        </p:nvPicPr>
        <p:blipFill>
          <a:blip r:embed="rId3">
            <a:alphaModFix/>
          </a:blip>
          <a:stretch>
            <a:fillRect/>
          </a:stretch>
        </p:blipFill>
        <p:spPr>
          <a:xfrm>
            <a:off x="344475" y="4605825"/>
            <a:ext cx="647700" cy="44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354" name="Shape 354"/>
        <p:cNvGrpSpPr/>
        <p:nvPr/>
      </p:nvGrpSpPr>
      <p:grpSpPr>
        <a:xfrm>
          <a:off x="0" y="0"/>
          <a:ext cx="0" cy="0"/>
          <a:chOff x="0" y="0"/>
          <a:chExt cx="0" cy="0"/>
        </a:xfrm>
      </p:grpSpPr>
      <p:sp>
        <p:nvSpPr>
          <p:cNvPr id="355" name="Google Shape;355;p31"/>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txBox="1"/>
          <p:nvPr>
            <p:ph idx="4294967295" type="ctrTitle"/>
          </p:nvPr>
        </p:nvSpPr>
        <p:spPr>
          <a:xfrm>
            <a:off x="632725" y="296695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BPMN AS-IS</a:t>
            </a:r>
            <a:endParaRPr sz="6000"/>
          </a:p>
        </p:txBody>
      </p:sp>
      <p:sp>
        <p:nvSpPr>
          <p:cNvPr id="357" name="Google Shape;357;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58" name="Google Shape;358;p31"/>
          <p:cNvGrpSpPr/>
          <p:nvPr/>
        </p:nvGrpSpPr>
        <p:grpSpPr>
          <a:xfrm>
            <a:off x="934079" y="606492"/>
            <a:ext cx="2185282" cy="2185422"/>
            <a:chOff x="5941025" y="3634400"/>
            <a:chExt cx="467650" cy="467650"/>
          </a:xfrm>
        </p:grpSpPr>
        <p:sp>
          <p:nvSpPr>
            <p:cNvPr id="359" name="Google Shape;359;p3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368" name="Shape 368"/>
        <p:cNvGrpSpPr/>
        <p:nvPr/>
      </p:nvGrpSpPr>
      <p:grpSpPr>
        <a:xfrm>
          <a:off x="0" y="0"/>
          <a:ext cx="0" cy="0"/>
          <a:chOff x="0" y="0"/>
          <a:chExt cx="0" cy="0"/>
        </a:xfrm>
      </p:grpSpPr>
      <p:sp>
        <p:nvSpPr>
          <p:cNvPr id="369" name="Google Shape;369;p32"/>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AS-IS</a:t>
            </a:r>
            <a:endParaRPr b="1" sz="2400">
              <a:solidFill>
                <a:schemeClr val="lt1"/>
              </a:solidFill>
              <a:latin typeface="Titillium Web"/>
              <a:ea typeface="Titillium Web"/>
              <a:cs typeface="Titillium Web"/>
              <a:sym typeface="Titillium Web"/>
            </a:endParaRPr>
          </a:p>
        </p:txBody>
      </p:sp>
      <p:pic>
        <p:nvPicPr>
          <p:cNvPr id="371" name="Google Shape;371;p32"/>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372" name="Google Shape;372;p32">
            <a:hlinkClick r:id="rId4"/>
          </p:cNvPr>
          <p:cNvSpPr txBox="1"/>
          <p:nvPr/>
        </p:nvSpPr>
        <p:spPr>
          <a:xfrm>
            <a:off x="2503800" y="44445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i="1" sz="1000">
              <a:solidFill>
                <a:schemeClr val="lt1"/>
              </a:solidFill>
              <a:latin typeface="Titillium Web"/>
              <a:ea typeface="Titillium Web"/>
              <a:cs typeface="Titillium Web"/>
              <a:sym typeface="Titillium Web"/>
            </a:endParaRPr>
          </a:p>
        </p:txBody>
      </p:sp>
      <p:pic>
        <p:nvPicPr>
          <p:cNvPr id="373" name="Google Shape;373;p32"/>
          <p:cNvPicPr preferRelativeResize="0"/>
          <p:nvPr/>
        </p:nvPicPr>
        <p:blipFill>
          <a:blip r:embed="rId5">
            <a:alphaModFix/>
          </a:blip>
          <a:stretch>
            <a:fillRect/>
          </a:stretch>
        </p:blipFill>
        <p:spPr>
          <a:xfrm>
            <a:off x="1686125" y="897525"/>
            <a:ext cx="6431949" cy="328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377" name="Shape 377"/>
        <p:cNvGrpSpPr/>
        <p:nvPr/>
      </p:nvGrpSpPr>
      <p:grpSpPr>
        <a:xfrm>
          <a:off x="0" y="0"/>
          <a:ext cx="0" cy="0"/>
          <a:chOff x="0" y="0"/>
          <a:chExt cx="0" cy="0"/>
        </a:xfrm>
      </p:grpSpPr>
      <p:sp>
        <p:nvSpPr>
          <p:cNvPr id="378" name="Google Shape;378;p33"/>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AS-IS</a:t>
            </a:r>
            <a:endParaRPr b="1" sz="2400">
              <a:solidFill>
                <a:schemeClr val="lt1"/>
              </a:solidFill>
              <a:latin typeface="Titillium Web"/>
              <a:ea typeface="Titillium Web"/>
              <a:cs typeface="Titillium Web"/>
              <a:sym typeface="Titillium Web"/>
            </a:endParaRPr>
          </a:p>
        </p:txBody>
      </p:sp>
      <p:pic>
        <p:nvPicPr>
          <p:cNvPr id="380" name="Google Shape;380;p33"/>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381" name="Google Shape;381;p33">
            <a:hlinkClick r:id="rId4"/>
          </p:cNvPr>
          <p:cNvSpPr txBox="1"/>
          <p:nvPr/>
        </p:nvSpPr>
        <p:spPr>
          <a:xfrm>
            <a:off x="2503800" y="44445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i="1" sz="1000">
              <a:solidFill>
                <a:schemeClr val="lt1"/>
              </a:solidFill>
              <a:latin typeface="Titillium Web"/>
              <a:ea typeface="Titillium Web"/>
              <a:cs typeface="Titillium Web"/>
              <a:sym typeface="Titillium Web"/>
            </a:endParaRPr>
          </a:p>
        </p:txBody>
      </p:sp>
      <p:pic>
        <p:nvPicPr>
          <p:cNvPr id="382" name="Google Shape;382;p33"/>
          <p:cNvPicPr preferRelativeResize="0"/>
          <p:nvPr/>
        </p:nvPicPr>
        <p:blipFill>
          <a:blip r:embed="rId5">
            <a:alphaModFix/>
          </a:blip>
          <a:stretch>
            <a:fillRect/>
          </a:stretch>
        </p:blipFill>
        <p:spPr>
          <a:xfrm>
            <a:off x="2503801" y="1088450"/>
            <a:ext cx="5018225" cy="3143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386" name="Shape 386"/>
        <p:cNvGrpSpPr/>
        <p:nvPr/>
      </p:nvGrpSpPr>
      <p:grpSpPr>
        <a:xfrm>
          <a:off x="0" y="0"/>
          <a:ext cx="0" cy="0"/>
          <a:chOff x="0" y="0"/>
          <a:chExt cx="0" cy="0"/>
        </a:xfrm>
      </p:grpSpPr>
      <p:sp>
        <p:nvSpPr>
          <p:cNvPr id="387" name="Google Shape;387;p34"/>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txBox="1"/>
          <p:nvPr/>
        </p:nvSpPr>
        <p:spPr>
          <a:xfrm>
            <a:off x="2503813"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AS-IS</a:t>
            </a:r>
            <a:endParaRPr b="1" sz="2400">
              <a:solidFill>
                <a:schemeClr val="lt1"/>
              </a:solidFill>
              <a:latin typeface="Titillium Web"/>
              <a:ea typeface="Titillium Web"/>
              <a:cs typeface="Titillium Web"/>
              <a:sym typeface="Titillium Web"/>
            </a:endParaRPr>
          </a:p>
        </p:txBody>
      </p:sp>
      <p:pic>
        <p:nvPicPr>
          <p:cNvPr id="389" name="Google Shape;389;p34"/>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390" name="Google Shape;390;p34">
            <a:hlinkClick r:id="rId4"/>
          </p:cNvPr>
          <p:cNvSpPr txBox="1"/>
          <p:nvPr/>
        </p:nvSpPr>
        <p:spPr>
          <a:xfrm>
            <a:off x="2503800" y="44445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i="1" sz="1000">
              <a:solidFill>
                <a:schemeClr val="lt1"/>
              </a:solidFill>
              <a:latin typeface="Titillium Web"/>
              <a:ea typeface="Titillium Web"/>
              <a:cs typeface="Titillium Web"/>
              <a:sym typeface="Titillium Web"/>
            </a:endParaRPr>
          </a:p>
        </p:txBody>
      </p:sp>
      <p:pic>
        <p:nvPicPr>
          <p:cNvPr id="391" name="Google Shape;391;p34"/>
          <p:cNvPicPr preferRelativeResize="0"/>
          <p:nvPr/>
        </p:nvPicPr>
        <p:blipFill>
          <a:blip r:embed="rId5">
            <a:alphaModFix/>
          </a:blip>
          <a:stretch>
            <a:fillRect/>
          </a:stretch>
        </p:blipFill>
        <p:spPr>
          <a:xfrm>
            <a:off x="2421963" y="817575"/>
            <a:ext cx="4557782" cy="344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395" name="Shape 395"/>
        <p:cNvGrpSpPr/>
        <p:nvPr/>
      </p:nvGrpSpPr>
      <p:grpSpPr>
        <a:xfrm>
          <a:off x="0" y="0"/>
          <a:ext cx="0" cy="0"/>
          <a:chOff x="0" y="0"/>
          <a:chExt cx="0" cy="0"/>
        </a:xfrm>
      </p:grpSpPr>
      <p:sp>
        <p:nvSpPr>
          <p:cNvPr id="396" name="Google Shape;396;p35"/>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txBox="1"/>
          <p:nvPr>
            <p:ph idx="4294967295" type="ctrTitle"/>
          </p:nvPr>
        </p:nvSpPr>
        <p:spPr>
          <a:xfrm>
            <a:off x="632725" y="296695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I * AS-IS</a:t>
            </a:r>
            <a:endParaRPr sz="6000"/>
          </a:p>
        </p:txBody>
      </p:sp>
      <p:sp>
        <p:nvSpPr>
          <p:cNvPr id="398" name="Google Shape;398;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99" name="Google Shape;399;p35"/>
          <p:cNvGrpSpPr/>
          <p:nvPr/>
        </p:nvGrpSpPr>
        <p:grpSpPr>
          <a:xfrm>
            <a:off x="934079" y="606492"/>
            <a:ext cx="2185282" cy="2185422"/>
            <a:chOff x="5941025" y="3634400"/>
            <a:chExt cx="467650" cy="467650"/>
          </a:xfrm>
        </p:grpSpPr>
        <p:sp>
          <p:nvSpPr>
            <p:cNvPr id="400" name="Google Shape;400;p35"/>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409" name="Shape 409"/>
        <p:cNvGrpSpPr/>
        <p:nvPr/>
      </p:nvGrpSpPr>
      <p:grpSpPr>
        <a:xfrm>
          <a:off x="0" y="0"/>
          <a:ext cx="0" cy="0"/>
          <a:chOff x="0" y="0"/>
          <a:chExt cx="0" cy="0"/>
        </a:xfrm>
      </p:grpSpPr>
      <p:sp>
        <p:nvSpPr>
          <p:cNvPr id="410" name="Google Shape;410;p36"/>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I * AS IS</a:t>
            </a:r>
            <a:endParaRPr b="1" sz="2400">
              <a:solidFill>
                <a:schemeClr val="lt1"/>
              </a:solidFill>
              <a:latin typeface="Titillium Web"/>
              <a:ea typeface="Titillium Web"/>
              <a:cs typeface="Titillium Web"/>
              <a:sym typeface="Titillium Web"/>
            </a:endParaRPr>
          </a:p>
        </p:txBody>
      </p:sp>
      <p:pic>
        <p:nvPicPr>
          <p:cNvPr id="412" name="Google Shape;412;p36"/>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13" name="Google Shape;413;p36"/>
          <p:cNvSpPr/>
          <p:nvPr/>
        </p:nvSpPr>
        <p:spPr>
          <a:xfrm>
            <a:off x="992175" y="706705"/>
            <a:ext cx="7394100" cy="3909900"/>
          </a:xfrm>
          <a:prstGeom prst="roundRect">
            <a:avLst>
              <a:gd fmla="val 484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6"/>
          <p:cNvPicPr preferRelativeResize="0"/>
          <p:nvPr/>
        </p:nvPicPr>
        <p:blipFill>
          <a:blip r:embed="rId4">
            <a:alphaModFix/>
          </a:blip>
          <a:stretch>
            <a:fillRect/>
          </a:stretch>
        </p:blipFill>
        <p:spPr>
          <a:xfrm>
            <a:off x="957054" y="673475"/>
            <a:ext cx="7434947" cy="3909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418" name="Shape 418"/>
        <p:cNvGrpSpPr/>
        <p:nvPr/>
      </p:nvGrpSpPr>
      <p:grpSpPr>
        <a:xfrm>
          <a:off x="0" y="0"/>
          <a:ext cx="0" cy="0"/>
          <a:chOff x="0" y="0"/>
          <a:chExt cx="0" cy="0"/>
        </a:xfrm>
      </p:grpSpPr>
      <p:sp>
        <p:nvSpPr>
          <p:cNvPr id="419" name="Google Shape;419;p37"/>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txBox="1"/>
          <p:nvPr>
            <p:ph idx="4294967295" type="ctrTitle"/>
          </p:nvPr>
        </p:nvSpPr>
        <p:spPr>
          <a:xfrm>
            <a:off x="692975" y="3750525"/>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Diagrama de </a:t>
            </a:r>
            <a:r>
              <a:rPr lang="en" sz="6000"/>
              <a:t>Ishikawa</a:t>
            </a:r>
            <a:endParaRPr sz="6000"/>
          </a:p>
        </p:txBody>
      </p:sp>
      <p:sp>
        <p:nvSpPr>
          <p:cNvPr id="421" name="Google Shape;421;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2" name="Google Shape;422;p37"/>
          <p:cNvGrpSpPr/>
          <p:nvPr/>
        </p:nvGrpSpPr>
        <p:grpSpPr>
          <a:xfrm>
            <a:off x="934079" y="606492"/>
            <a:ext cx="2185282" cy="2185422"/>
            <a:chOff x="5941025" y="3634400"/>
            <a:chExt cx="467650" cy="467650"/>
          </a:xfrm>
        </p:grpSpPr>
        <p:sp>
          <p:nvSpPr>
            <p:cNvPr id="423" name="Google Shape;423;p37"/>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432" name="Shape 432"/>
        <p:cNvGrpSpPr/>
        <p:nvPr/>
      </p:nvGrpSpPr>
      <p:grpSpPr>
        <a:xfrm>
          <a:off x="0" y="0"/>
          <a:ext cx="0" cy="0"/>
          <a:chOff x="0" y="0"/>
          <a:chExt cx="0" cy="0"/>
        </a:xfrm>
      </p:grpSpPr>
      <p:sp>
        <p:nvSpPr>
          <p:cNvPr id="433" name="Google Shape;433;p38"/>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Ishikawa</a:t>
            </a:r>
            <a:endParaRPr b="1" sz="2400">
              <a:solidFill>
                <a:schemeClr val="lt1"/>
              </a:solidFill>
              <a:latin typeface="Titillium Web"/>
              <a:ea typeface="Titillium Web"/>
              <a:cs typeface="Titillium Web"/>
              <a:sym typeface="Titillium Web"/>
            </a:endParaRPr>
          </a:p>
        </p:txBody>
      </p:sp>
      <p:pic>
        <p:nvPicPr>
          <p:cNvPr id="435" name="Google Shape;435;p38"/>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36" name="Google Shape;436;p38">
            <a:hlinkClick r:id="rId4"/>
          </p:cNvPr>
          <p:cNvSpPr txBox="1"/>
          <p:nvPr/>
        </p:nvSpPr>
        <p:spPr>
          <a:xfrm>
            <a:off x="2705050" y="4631513"/>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000" u="sng">
                <a:solidFill>
                  <a:schemeClr val="lt1"/>
                </a:solidFill>
                <a:latin typeface="Titillium Web"/>
                <a:ea typeface="Titillium Web"/>
                <a:cs typeface="Titillium Web"/>
                <a:sym typeface="Titillium Web"/>
                <a:hlinkClick r:id="rId5">
                  <a:extLst>
                    <a:ext uri="{A12FA001-AC4F-418D-AE19-62706E023703}">
                      <ahyp:hlinkClr val="tx"/>
                    </a:ext>
                  </a:extLst>
                </a:hlinkClick>
              </a:rPr>
              <a:t>ACESSAR MIRO</a:t>
            </a:r>
            <a:endParaRPr b="1" i="1" sz="1000">
              <a:solidFill>
                <a:schemeClr val="lt1"/>
              </a:solidFill>
              <a:latin typeface="Titillium Web"/>
              <a:ea typeface="Titillium Web"/>
              <a:cs typeface="Titillium Web"/>
              <a:sym typeface="Titillium Web"/>
            </a:endParaRPr>
          </a:p>
        </p:txBody>
      </p:sp>
      <p:pic>
        <p:nvPicPr>
          <p:cNvPr id="437" name="Google Shape;437;p38"/>
          <p:cNvPicPr preferRelativeResize="0"/>
          <p:nvPr/>
        </p:nvPicPr>
        <p:blipFill>
          <a:blip r:embed="rId6">
            <a:alphaModFix/>
          </a:blip>
          <a:stretch>
            <a:fillRect/>
          </a:stretch>
        </p:blipFill>
        <p:spPr>
          <a:xfrm>
            <a:off x="1231978" y="1039728"/>
            <a:ext cx="6921950" cy="3352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441" name="Shape 441"/>
        <p:cNvGrpSpPr/>
        <p:nvPr/>
      </p:nvGrpSpPr>
      <p:grpSpPr>
        <a:xfrm>
          <a:off x="0" y="0"/>
          <a:ext cx="0" cy="0"/>
          <a:chOff x="0" y="0"/>
          <a:chExt cx="0" cy="0"/>
        </a:xfrm>
      </p:grpSpPr>
      <p:sp>
        <p:nvSpPr>
          <p:cNvPr id="442" name="Google Shape;442;p39"/>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Ishikawa</a:t>
            </a:r>
            <a:endParaRPr b="1" sz="2400">
              <a:solidFill>
                <a:schemeClr val="lt1"/>
              </a:solidFill>
              <a:latin typeface="Titillium Web"/>
              <a:ea typeface="Titillium Web"/>
              <a:cs typeface="Titillium Web"/>
              <a:sym typeface="Titillium Web"/>
            </a:endParaRPr>
          </a:p>
        </p:txBody>
      </p:sp>
      <p:pic>
        <p:nvPicPr>
          <p:cNvPr id="444" name="Google Shape;444;p39"/>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45" name="Google Shape;445;p39">
            <a:hlinkClick r:id="rId4"/>
          </p:cNvPr>
          <p:cNvSpPr txBox="1"/>
          <p:nvPr/>
        </p:nvSpPr>
        <p:spPr>
          <a:xfrm>
            <a:off x="2705050" y="4631513"/>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000" u="sng">
                <a:solidFill>
                  <a:schemeClr val="lt1"/>
                </a:solidFill>
                <a:latin typeface="Titillium Web"/>
                <a:ea typeface="Titillium Web"/>
                <a:cs typeface="Titillium Web"/>
                <a:sym typeface="Titillium Web"/>
                <a:hlinkClick r:id="rId5">
                  <a:extLst>
                    <a:ext uri="{A12FA001-AC4F-418D-AE19-62706E023703}">
                      <ahyp:hlinkClr val="tx"/>
                    </a:ext>
                  </a:extLst>
                </a:hlinkClick>
              </a:rPr>
              <a:t>ACESSAR MIRO</a:t>
            </a:r>
            <a:endParaRPr b="1" i="1" sz="1000">
              <a:solidFill>
                <a:schemeClr val="lt1"/>
              </a:solidFill>
              <a:latin typeface="Titillium Web"/>
              <a:ea typeface="Titillium Web"/>
              <a:cs typeface="Titillium Web"/>
              <a:sym typeface="Titillium Web"/>
            </a:endParaRPr>
          </a:p>
        </p:txBody>
      </p:sp>
      <p:pic>
        <p:nvPicPr>
          <p:cNvPr id="446" name="Google Shape;446;p39"/>
          <p:cNvPicPr preferRelativeResize="0"/>
          <p:nvPr/>
        </p:nvPicPr>
        <p:blipFill>
          <a:blip r:embed="rId6">
            <a:alphaModFix/>
          </a:blip>
          <a:stretch>
            <a:fillRect/>
          </a:stretch>
        </p:blipFill>
        <p:spPr>
          <a:xfrm>
            <a:off x="1713975" y="1205751"/>
            <a:ext cx="6144000" cy="2853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78" name="Shape 78"/>
        <p:cNvGrpSpPr/>
        <p:nvPr/>
      </p:nvGrpSpPr>
      <p:grpSpPr>
        <a:xfrm>
          <a:off x="0" y="0"/>
          <a:ext cx="0" cy="0"/>
          <a:chOff x="0" y="0"/>
          <a:chExt cx="0" cy="0"/>
        </a:xfrm>
      </p:grpSpPr>
      <p:sp>
        <p:nvSpPr>
          <p:cNvPr id="79" name="Google Shape;79;p13"/>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a:t>Os servidores que devido a eventos ou reuniões em outros campi do IFPE, precisam se locomover utilizando os veículos do próprio instituto</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81" name="Google Shape;81;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 name="Google Shape;82;p13"/>
          <p:cNvSpPr/>
          <p:nvPr/>
        </p:nvSpPr>
        <p:spPr>
          <a:xfrm>
            <a:off x="834650" y="915700"/>
            <a:ext cx="208500" cy="3606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043150" y="915700"/>
            <a:ext cx="208500" cy="3606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3"/>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85" name="Google Shape;85;p13"/>
          <p:cNvPicPr preferRelativeResize="0"/>
          <p:nvPr/>
        </p:nvPicPr>
        <p:blipFill>
          <a:blip r:embed="rId4">
            <a:alphaModFix/>
          </a:blip>
          <a:stretch>
            <a:fillRect/>
          </a:stretch>
        </p:blipFill>
        <p:spPr>
          <a:xfrm>
            <a:off x="6581400" y="2338475"/>
            <a:ext cx="2451675" cy="1609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450" name="Shape 450"/>
        <p:cNvGrpSpPr/>
        <p:nvPr/>
      </p:nvGrpSpPr>
      <p:grpSpPr>
        <a:xfrm>
          <a:off x="0" y="0"/>
          <a:ext cx="0" cy="0"/>
          <a:chOff x="0" y="0"/>
          <a:chExt cx="0" cy="0"/>
        </a:xfrm>
      </p:grpSpPr>
      <p:sp>
        <p:nvSpPr>
          <p:cNvPr id="451" name="Google Shape;451;p40"/>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Ishikawa</a:t>
            </a:r>
            <a:endParaRPr b="1" sz="2400">
              <a:solidFill>
                <a:schemeClr val="lt1"/>
              </a:solidFill>
              <a:latin typeface="Titillium Web"/>
              <a:ea typeface="Titillium Web"/>
              <a:cs typeface="Titillium Web"/>
              <a:sym typeface="Titillium Web"/>
            </a:endParaRPr>
          </a:p>
        </p:txBody>
      </p:sp>
      <p:pic>
        <p:nvPicPr>
          <p:cNvPr id="453" name="Google Shape;453;p40"/>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54" name="Google Shape;454;p40">
            <a:hlinkClick r:id="rId4"/>
          </p:cNvPr>
          <p:cNvSpPr txBox="1"/>
          <p:nvPr/>
        </p:nvSpPr>
        <p:spPr>
          <a:xfrm>
            <a:off x="2705050" y="4631513"/>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000" u="sng">
                <a:solidFill>
                  <a:schemeClr val="lt1"/>
                </a:solidFill>
                <a:latin typeface="Titillium Web"/>
                <a:ea typeface="Titillium Web"/>
                <a:cs typeface="Titillium Web"/>
                <a:sym typeface="Titillium Web"/>
                <a:hlinkClick r:id="rId5">
                  <a:extLst>
                    <a:ext uri="{A12FA001-AC4F-418D-AE19-62706E023703}">
                      <ahyp:hlinkClr val="tx"/>
                    </a:ext>
                  </a:extLst>
                </a:hlinkClick>
              </a:rPr>
              <a:t>ACESSAR MIRO</a:t>
            </a:r>
            <a:endParaRPr b="1" i="1" sz="1000">
              <a:solidFill>
                <a:schemeClr val="lt1"/>
              </a:solidFill>
              <a:latin typeface="Titillium Web"/>
              <a:ea typeface="Titillium Web"/>
              <a:cs typeface="Titillium Web"/>
              <a:sym typeface="Titillium Web"/>
            </a:endParaRPr>
          </a:p>
        </p:txBody>
      </p:sp>
      <p:pic>
        <p:nvPicPr>
          <p:cNvPr id="455" name="Google Shape;455;p40"/>
          <p:cNvPicPr preferRelativeResize="0"/>
          <p:nvPr/>
        </p:nvPicPr>
        <p:blipFill>
          <a:blip r:embed="rId6">
            <a:alphaModFix/>
          </a:blip>
          <a:stretch>
            <a:fillRect/>
          </a:stretch>
        </p:blipFill>
        <p:spPr>
          <a:xfrm>
            <a:off x="1737688" y="1020150"/>
            <a:ext cx="6328814" cy="3316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459" name="Shape 459"/>
        <p:cNvGrpSpPr/>
        <p:nvPr/>
      </p:nvGrpSpPr>
      <p:grpSpPr>
        <a:xfrm>
          <a:off x="0" y="0"/>
          <a:ext cx="0" cy="0"/>
          <a:chOff x="0" y="0"/>
          <a:chExt cx="0" cy="0"/>
        </a:xfrm>
      </p:grpSpPr>
      <p:sp>
        <p:nvSpPr>
          <p:cNvPr id="460" name="Google Shape;460;p41"/>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txBox="1"/>
          <p:nvPr>
            <p:ph idx="4294967295" type="ctrTitle"/>
          </p:nvPr>
        </p:nvSpPr>
        <p:spPr>
          <a:xfrm>
            <a:off x="693000" y="3730675"/>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Análise do Processo</a:t>
            </a:r>
            <a:endParaRPr sz="6000"/>
          </a:p>
        </p:txBody>
      </p:sp>
      <p:sp>
        <p:nvSpPr>
          <p:cNvPr id="462" name="Google Shape;462;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63" name="Google Shape;463;p41"/>
          <p:cNvGrpSpPr/>
          <p:nvPr/>
        </p:nvGrpSpPr>
        <p:grpSpPr>
          <a:xfrm>
            <a:off x="934079" y="606492"/>
            <a:ext cx="2185282" cy="2185422"/>
            <a:chOff x="5941025" y="3634400"/>
            <a:chExt cx="467650" cy="467650"/>
          </a:xfrm>
        </p:grpSpPr>
        <p:sp>
          <p:nvSpPr>
            <p:cNvPr id="464" name="Google Shape;464;p4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473" name="Shape 473"/>
        <p:cNvGrpSpPr/>
        <p:nvPr/>
      </p:nvGrpSpPr>
      <p:grpSpPr>
        <a:xfrm>
          <a:off x="0" y="0"/>
          <a:ext cx="0" cy="0"/>
          <a:chOff x="0" y="0"/>
          <a:chExt cx="0" cy="0"/>
        </a:xfrm>
      </p:grpSpPr>
      <p:sp>
        <p:nvSpPr>
          <p:cNvPr id="474" name="Google Shape;474;p42"/>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Análise de Processo</a:t>
            </a:r>
            <a:endParaRPr b="1" sz="2400">
              <a:solidFill>
                <a:schemeClr val="lt1"/>
              </a:solidFill>
              <a:latin typeface="Titillium Web"/>
              <a:ea typeface="Titillium Web"/>
              <a:cs typeface="Titillium Web"/>
              <a:sym typeface="Titillium Web"/>
            </a:endParaRPr>
          </a:p>
        </p:txBody>
      </p:sp>
      <p:pic>
        <p:nvPicPr>
          <p:cNvPr id="476" name="Google Shape;476;p42"/>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77" name="Google Shape;477;p42">
            <a:hlinkClick r:id="rId4"/>
          </p:cNvPr>
          <p:cNvSpPr txBox="1"/>
          <p:nvPr/>
        </p:nvSpPr>
        <p:spPr>
          <a:xfrm>
            <a:off x="2503800" y="44445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000" u="sng">
                <a:solidFill>
                  <a:schemeClr val="lt1"/>
                </a:solidFill>
                <a:latin typeface="Titillium Web"/>
                <a:ea typeface="Titillium Web"/>
                <a:cs typeface="Titillium Web"/>
                <a:sym typeface="Titillium Web"/>
                <a:hlinkClick r:id="rId5">
                  <a:extLst>
                    <a:ext uri="{A12FA001-AC4F-418D-AE19-62706E023703}">
                      <ahyp:hlinkClr val="tx"/>
                    </a:ext>
                  </a:extLst>
                </a:hlinkClick>
              </a:rPr>
              <a:t>ACESSAR ARQUIVO</a:t>
            </a:r>
            <a:endParaRPr b="1" i="1" sz="1000">
              <a:solidFill>
                <a:schemeClr val="lt1"/>
              </a:solidFill>
              <a:latin typeface="Titillium Web"/>
              <a:ea typeface="Titillium Web"/>
              <a:cs typeface="Titillium Web"/>
              <a:sym typeface="Titillium Web"/>
            </a:endParaRPr>
          </a:p>
        </p:txBody>
      </p:sp>
      <p:pic>
        <p:nvPicPr>
          <p:cNvPr id="478" name="Google Shape;478;p42"/>
          <p:cNvPicPr preferRelativeResize="0"/>
          <p:nvPr/>
        </p:nvPicPr>
        <p:blipFill>
          <a:blip r:embed="rId6">
            <a:alphaModFix/>
          </a:blip>
          <a:stretch>
            <a:fillRect/>
          </a:stretch>
        </p:blipFill>
        <p:spPr>
          <a:xfrm>
            <a:off x="1983275" y="753450"/>
            <a:ext cx="5689776" cy="349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482" name="Shape 482"/>
        <p:cNvGrpSpPr/>
        <p:nvPr/>
      </p:nvGrpSpPr>
      <p:grpSpPr>
        <a:xfrm>
          <a:off x="0" y="0"/>
          <a:ext cx="0" cy="0"/>
          <a:chOff x="0" y="0"/>
          <a:chExt cx="0" cy="0"/>
        </a:xfrm>
      </p:grpSpPr>
      <p:sp>
        <p:nvSpPr>
          <p:cNvPr id="483" name="Google Shape;483;p43"/>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txBox="1"/>
          <p:nvPr>
            <p:ph idx="4294967295" type="ctrTitle"/>
          </p:nvPr>
        </p:nvSpPr>
        <p:spPr>
          <a:xfrm>
            <a:off x="632725" y="296695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I * TO-BE</a:t>
            </a:r>
            <a:endParaRPr sz="6000"/>
          </a:p>
        </p:txBody>
      </p:sp>
      <p:sp>
        <p:nvSpPr>
          <p:cNvPr id="485" name="Google Shape;485;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86" name="Google Shape;486;p43"/>
          <p:cNvGrpSpPr/>
          <p:nvPr/>
        </p:nvGrpSpPr>
        <p:grpSpPr>
          <a:xfrm>
            <a:off x="934079" y="606492"/>
            <a:ext cx="2185282" cy="2185422"/>
            <a:chOff x="5941025" y="3634400"/>
            <a:chExt cx="467650" cy="467650"/>
          </a:xfrm>
        </p:grpSpPr>
        <p:sp>
          <p:nvSpPr>
            <p:cNvPr id="487" name="Google Shape;487;p43"/>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496" name="Shape 496"/>
        <p:cNvGrpSpPr/>
        <p:nvPr/>
      </p:nvGrpSpPr>
      <p:grpSpPr>
        <a:xfrm>
          <a:off x="0" y="0"/>
          <a:ext cx="0" cy="0"/>
          <a:chOff x="0" y="0"/>
          <a:chExt cx="0" cy="0"/>
        </a:xfrm>
      </p:grpSpPr>
      <p:sp>
        <p:nvSpPr>
          <p:cNvPr id="497" name="Google Shape;497;p44"/>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44"/>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499" name="Google Shape;499;p44"/>
          <p:cNvSpPr txBox="1"/>
          <p:nvPr/>
        </p:nvSpPr>
        <p:spPr>
          <a:xfrm>
            <a:off x="440000" y="930450"/>
            <a:ext cx="4195500" cy="34677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Saida do coordenador como ator</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Entrada do sistema com um dos atores</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Novos dependum de task, goal, softgoal e recursos intemediando o servidor, sistema e a lógistica</a:t>
            </a:r>
            <a:endParaRPr sz="1900">
              <a:solidFill>
                <a:schemeClr val="lt1"/>
              </a:solidFill>
              <a:latin typeface="Titillium Web"/>
              <a:ea typeface="Titillium Web"/>
              <a:cs typeface="Titillium Web"/>
              <a:sym typeface="Titillium Web"/>
            </a:endParaRPr>
          </a:p>
        </p:txBody>
      </p:sp>
      <p:sp>
        <p:nvSpPr>
          <p:cNvPr id="500" name="Google Shape;500;p44"/>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Mudanças feitas</a:t>
            </a:r>
            <a:endParaRPr b="1" sz="2400">
              <a:solidFill>
                <a:schemeClr val="lt1"/>
              </a:solidFill>
              <a:latin typeface="Titillium Web"/>
              <a:ea typeface="Titillium Web"/>
              <a:cs typeface="Titillium Web"/>
              <a:sym typeface="Titillium Web"/>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04" name="Shape 504"/>
        <p:cNvGrpSpPr/>
        <p:nvPr/>
      </p:nvGrpSpPr>
      <p:grpSpPr>
        <a:xfrm>
          <a:off x="0" y="0"/>
          <a:ext cx="0" cy="0"/>
          <a:chOff x="0" y="0"/>
          <a:chExt cx="0" cy="0"/>
        </a:xfrm>
      </p:grpSpPr>
      <p:sp>
        <p:nvSpPr>
          <p:cNvPr id="505" name="Google Shape;505;p45"/>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I * TO BE</a:t>
            </a:r>
            <a:endParaRPr b="1" sz="2400">
              <a:solidFill>
                <a:schemeClr val="lt1"/>
              </a:solidFill>
              <a:latin typeface="Titillium Web"/>
              <a:ea typeface="Titillium Web"/>
              <a:cs typeface="Titillium Web"/>
              <a:sym typeface="Titillium Web"/>
            </a:endParaRPr>
          </a:p>
        </p:txBody>
      </p:sp>
      <p:pic>
        <p:nvPicPr>
          <p:cNvPr id="507" name="Google Shape;507;p45"/>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508" name="Google Shape;508;p45"/>
          <p:cNvSpPr/>
          <p:nvPr/>
        </p:nvSpPr>
        <p:spPr>
          <a:xfrm>
            <a:off x="1438800" y="709825"/>
            <a:ext cx="6266400" cy="4347300"/>
          </a:xfrm>
          <a:prstGeom prst="roundRect">
            <a:avLst>
              <a:gd fmla="val 484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45"/>
          <p:cNvPicPr preferRelativeResize="0"/>
          <p:nvPr/>
        </p:nvPicPr>
        <p:blipFill>
          <a:blip r:embed="rId4">
            <a:alphaModFix/>
          </a:blip>
          <a:stretch>
            <a:fillRect/>
          </a:stretch>
        </p:blipFill>
        <p:spPr>
          <a:xfrm>
            <a:off x="1497737" y="709870"/>
            <a:ext cx="6148526" cy="4347204"/>
          </a:xfrm>
          <a:prstGeom prst="rect">
            <a:avLst/>
          </a:prstGeom>
          <a:noFill/>
          <a:ln>
            <a:noFill/>
          </a:ln>
        </p:spPr>
      </p:pic>
      <p:sp>
        <p:nvSpPr>
          <p:cNvPr id="510" name="Google Shape;510;p45"/>
          <p:cNvSpPr/>
          <p:nvPr/>
        </p:nvSpPr>
        <p:spPr>
          <a:xfrm>
            <a:off x="4184200" y="2094000"/>
            <a:ext cx="507300" cy="506400"/>
          </a:xfrm>
          <a:prstGeom prst="ellipse">
            <a:avLst/>
          </a:prstGeom>
          <a:solidFill>
            <a:srgbClr val="FFFF00">
              <a:alpha val="4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088775" y="1850650"/>
            <a:ext cx="583500" cy="233400"/>
          </a:xfrm>
          <a:prstGeom prst="roundRect">
            <a:avLst>
              <a:gd fmla="val 50000" name="adj"/>
            </a:avLst>
          </a:prstGeom>
          <a:solidFill>
            <a:srgbClr val="FFFF00">
              <a:alpha val="4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5586725" y="1764950"/>
            <a:ext cx="583500" cy="233400"/>
          </a:xfrm>
          <a:prstGeom prst="roundRect">
            <a:avLst>
              <a:gd fmla="val 50000" name="adj"/>
            </a:avLst>
          </a:prstGeom>
          <a:solidFill>
            <a:srgbClr val="FFFF00">
              <a:alpha val="4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5551525" y="774875"/>
            <a:ext cx="721500" cy="473700"/>
          </a:xfrm>
          <a:prstGeom prst="roundRect">
            <a:avLst>
              <a:gd fmla="val 16667" name="adj"/>
            </a:avLst>
          </a:prstGeom>
          <a:solidFill>
            <a:srgbClr val="FFFF00">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517" name="Shape 517"/>
        <p:cNvGrpSpPr/>
        <p:nvPr/>
      </p:nvGrpSpPr>
      <p:grpSpPr>
        <a:xfrm>
          <a:off x="0" y="0"/>
          <a:ext cx="0" cy="0"/>
          <a:chOff x="0" y="0"/>
          <a:chExt cx="0" cy="0"/>
        </a:xfrm>
      </p:grpSpPr>
      <p:sp>
        <p:nvSpPr>
          <p:cNvPr id="518" name="Google Shape;518;p46"/>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txBox="1"/>
          <p:nvPr>
            <p:ph idx="4294967295" type="ctrTitle"/>
          </p:nvPr>
        </p:nvSpPr>
        <p:spPr>
          <a:xfrm>
            <a:off x="632725" y="296695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BPMN TO-BE</a:t>
            </a:r>
            <a:endParaRPr sz="6000"/>
          </a:p>
        </p:txBody>
      </p:sp>
      <p:sp>
        <p:nvSpPr>
          <p:cNvPr id="520" name="Google Shape;520;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21" name="Google Shape;521;p46"/>
          <p:cNvGrpSpPr/>
          <p:nvPr/>
        </p:nvGrpSpPr>
        <p:grpSpPr>
          <a:xfrm>
            <a:off x="934079" y="606492"/>
            <a:ext cx="2185282" cy="2185422"/>
            <a:chOff x="5941025" y="3634400"/>
            <a:chExt cx="467650" cy="467650"/>
          </a:xfrm>
        </p:grpSpPr>
        <p:sp>
          <p:nvSpPr>
            <p:cNvPr id="522" name="Google Shape;522;p46"/>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531" name="Shape 531"/>
        <p:cNvGrpSpPr/>
        <p:nvPr/>
      </p:nvGrpSpPr>
      <p:grpSpPr>
        <a:xfrm>
          <a:off x="0" y="0"/>
          <a:ext cx="0" cy="0"/>
          <a:chOff x="0" y="0"/>
          <a:chExt cx="0" cy="0"/>
        </a:xfrm>
      </p:grpSpPr>
      <p:sp>
        <p:nvSpPr>
          <p:cNvPr id="532" name="Google Shape;532;p47"/>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47"/>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534" name="Google Shape;534;p47"/>
          <p:cNvSpPr txBox="1"/>
          <p:nvPr/>
        </p:nvSpPr>
        <p:spPr>
          <a:xfrm>
            <a:off x="440000" y="930450"/>
            <a:ext cx="4195500" cy="34677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Adicionou o sistema como um novo ator</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O sistema cria um plano de rotas mais otimizado</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Troca </a:t>
            </a:r>
            <a:r>
              <a:rPr lang="en" sz="1900">
                <a:solidFill>
                  <a:schemeClr val="lt1"/>
                </a:solidFill>
                <a:latin typeface="Titillium Web"/>
                <a:ea typeface="Titillium Web"/>
                <a:cs typeface="Titillium Web"/>
                <a:sym typeface="Titillium Web"/>
              </a:rPr>
              <a:t>automática</a:t>
            </a:r>
            <a:r>
              <a:rPr lang="en" sz="1900">
                <a:solidFill>
                  <a:schemeClr val="lt1"/>
                </a:solidFill>
                <a:latin typeface="Titillium Web"/>
                <a:ea typeface="Titillium Web"/>
                <a:cs typeface="Titillium Web"/>
                <a:sym typeface="Titillium Web"/>
              </a:rPr>
              <a:t> de veículos caso necessário</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Time de </a:t>
            </a:r>
            <a:r>
              <a:rPr lang="en" sz="1900">
                <a:solidFill>
                  <a:schemeClr val="lt1"/>
                </a:solidFill>
                <a:latin typeface="Titillium Web"/>
                <a:ea typeface="Titillium Web"/>
                <a:cs typeface="Titillium Web"/>
                <a:sym typeface="Titillium Web"/>
              </a:rPr>
              <a:t>Logística</a:t>
            </a:r>
            <a:r>
              <a:rPr lang="en" sz="1900">
                <a:solidFill>
                  <a:schemeClr val="lt1"/>
                </a:solidFill>
                <a:latin typeface="Titillium Web"/>
                <a:ea typeface="Titillium Web"/>
                <a:cs typeface="Titillium Web"/>
                <a:sym typeface="Titillium Web"/>
              </a:rPr>
              <a:t> cuida apenas  da aprovação</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Processo mais enxuto e mais veloz</a:t>
            </a:r>
            <a:endParaRPr sz="1900">
              <a:solidFill>
                <a:schemeClr val="lt1"/>
              </a:solidFill>
              <a:latin typeface="Titillium Web"/>
              <a:ea typeface="Titillium Web"/>
              <a:cs typeface="Titillium Web"/>
              <a:sym typeface="Titillium Web"/>
            </a:endParaRPr>
          </a:p>
        </p:txBody>
      </p:sp>
      <p:sp>
        <p:nvSpPr>
          <p:cNvPr id="535" name="Google Shape;535;p47"/>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Mudanças feitas</a:t>
            </a:r>
            <a:endParaRPr b="1" sz="2400">
              <a:solidFill>
                <a:schemeClr val="lt1"/>
              </a:solidFill>
              <a:latin typeface="Titillium Web"/>
              <a:ea typeface="Titillium Web"/>
              <a:cs typeface="Titillium Web"/>
              <a:sym typeface="Titillium Web"/>
            </a:endParaRPr>
          </a:p>
        </p:txBody>
      </p:sp>
      <p:sp>
        <p:nvSpPr>
          <p:cNvPr id="536" name="Google Shape;536;p47"/>
          <p:cNvSpPr txBox="1"/>
          <p:nvPr/>
        </p:nvSpPr>
        <p:spPr>
          <a:xfrm>
            <a:off x="4848850" y="1075700"/>
            <a:ext cx="4195500" cy="34677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O servidor solicita através de um aplicativo mobile</a:t>
            </a:r>
            <a:endParaRPr sz="1900">
              <a:solidFill>
                <a:schemeClr val="lt1"/>
              </a:solidFill>
              <a:latin typeface="Titillium Web"/>
              <a:ea typeface="Titillium Web"/>
              <a:cs typeface="Titillium Web"/>
              <a:sym typeface="Titillium Web"/>
            </a:endParaRPr>
          </a:p>
          <a:p>
            <a:pPr indent="-349250" lvl="0" marL="457200" rtl="0" algn="just">
              <a:lnSpc>
                <a:spcPct val="115000"/>
              </a:lnSpc>
              <a:spcBef>
                <a:spcPts val="0"/>
              </a:spcBef>
              <a:spcAft>
                <a:spcPts val="0"/>
              </a:spcAft>
              <a:buClr>
                <a:schemeClr val="lt1"/>
              </a:buClr>
              <a:buSzPts val="1900"/>
              <a:buFont typeface="Titillium Web"/>
              <a:buChar char="●"/>
            </a:pPr>
            <a:r>
              <a:rPr lang="en" sz="1900">
                <a:solidFill>
                  <a:schemeClr val="lt1"/>
                </a:solidFill>
                <a:latin typeface="Titillium Web"/>
                <a:ea typeface="Titillium Web"/>
                <a:cs typeface="Titillium Web"/>
                <a:sym typeface="Titillium Web"/>
              </a:rPr>
              <a:t>Saída</a:t>
            </a:r>
            <a:r>
              <a:rPr lang="en" sz="1900">
                <a:solidFill>
                  <a:schemeClr val="lt1"/>
                </a:solidFill>
                <a:latin typeface="Titillium Web"/>
                <a:ea typeface="Titillium Web"/>
                <a:cs typeface="Titillium Web"/>
                <a:sym typeface="Titillium Web"/>
              </a:rPr>
              <a:t> do coordenador do curso como ator</a:t>
            </a:r>
            <a:endParaRPr sz="1900">
              <a:solidFill>
                <a:schemeClr val="lt1"/>
              </a:solidFill>
              <a:latin typeface="Titillium Web"/>
              <a:ea typeface="Titillium Web"/>
              <a:cs typeface="Titillium Web"/>
              <a:sym typeface="Titillium Web"/>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40" name="Shape 540"/>
        <p:cNvGrpSpPr/>
        <p:nvPr/>
      </p:nvGrpSpPr>
      <p:grpSpPr>
        <a:xfrm>
          <a:off x="0" y="0"/>
          <a:ext cx="0" cy="0"/>
          <a:chOff x="0" y="0"/>
          <a:chExt cx="0" cy="0"/>
        </a:xfrm>
      </p:grpSpPr>
      <p:sp>
        <p:nvSpPr>
          <p:cNvPr id="541" name="Google Shape;541;p48"/>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BPMN TO BE</a:t>
            </a:r>
            <a:endParaRPr b="1" sz="2400">
              <a:solidFill>
                <a:schemeClr val="lt1"/>
              </a:solidFill>
              <a:latin typeface="Titillium Web"/>
              <a:ea typeface="Titillium Web"/>
              <a:cs typeface="Titillium Web"/>
              <a:sym typeface="Titillium Web"/>
            </a:endParaRPr>
          </a:p>
        </p:txBody>
      </p:sp>
      <p:pic>
        <p:nvPicPr>
          <p:cNvPr id="543" name="Google Shape;543;p48"/>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44" name="Google Shape;544;p48"/>
          <p:cNvPicPr preferRelativeResize="0"/>
          <p:nvPr/>
        </p:nvPicPr>
        <p:blipFill>
          <a:blip r:embed="rId4">
            <a:alphaModFix/>
          </a:blip>
          <a:stretch>
            <a:fillRect/>
          </a:stretch>
        </p:blipFill>
        <p:spPr>
          <a:xfrm>
            <a:off x="1409200" y="899650"/>
            <a:ext cx="6985798" cy="3796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48" name="Shape 548"/>
        <p:cNvGrpSpPr/>
        <p:nvPr/>
      </p:nvGrpSpPr>
      <p:grpSpPr>
        <a:xfrm>
          <a:off x="0" y="0"/>
          <a:ext cx="0" cy="0"/>
          <a:chOff x="0" y="0"/>
          <a:chExt cx="0" cy="0"/>
        </a:xfrm>
      </p:grpSpPr>
      <p:sp>
        <p:nvSpPr>
          <p:cNvPr id="549" name="Google Shape;549;p49"/>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txBox="1"/>
          <p:nvPr/>
        </p:nvSpPr>
        <p:spPr>
          <a:xfrm>
            <a:off x="23749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BPMN TO BE</a:t>
            </a:r>
            <a:endParaRPr b="1" sz="2400">
              <a:solidFill>
                <a:schemeClr val="lt1"/>
              </a:solidFill>
              <a:latin typeface="Titillium Web"/>
              <a:ea typeface="Titillium Web"/>
              <a:cs typeface="Titillium Web"/>
              <a:sym typeface="Titillium Web"/>
            </a:endParaRPr>
          </a:p>
        </p:txBody>
      </p:sp>
      <p:pic>
        <p:nvPicPr>
          <p:cNvPr id="551" name="Google Shape;551;p49"/>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52" name="Google Shape;552;p49"/>
          <p:cNvPicPr preferRelativeResize="0"/>
          <p:nvPr/>
        </p:nvPicPr>
        <p:blipFill>
          <a:blip r:embed="rId4">
            <a:alphaModFix/>
          </a:blip>
          <a:stretch>
            <a:fillRect/>
          </a:stretch>
        </p:blipFill>
        <p:spPr>
          <a:xfrm>
            <a:off x="1981788" y="834900"/>
            <a:ext cx="5180425" cy="3842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89" name="Shape 89"/>
        <p:cNvGrpSpPr/>
        <p:nvPr/>
      </p:nvGrpSpPr>
      <p:grpSpPr>
        <a:xfrm>
          <a:off x="0" y="0"/>
          <a:ext cx="0" cy="0"/>
          <a:chOff x="0" y="0"/>
          <a:chExt cx="0" cy="0"/>
        </a:xfrm>
      </p:grpSpPr>
      <p:sp>
        <p:nvSpPr>
          <p:cNvPr id="90" name="Google Shape;90;p14"/>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idx="4294967295" type="ctrTitle"/>
          </p:nvPr>
        </p:nvSpPr>
        <p:spPr>
          <a:xfrm>
            <a:off x="1057500" y="3198600"/>
            <a:ext cx="5278800" cy="77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Exemplo</a:t>
            </a:r>
            <a:endParaRPr sz="6000"/>
          </a:p>
        </p:txBody>
      </p:sp>
      <p:sp>
        <p:nvSpPr>
          <p:cNvPr id="92" name="Google Shape;9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4"/>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94" name="Google Shape;94;p14"/>
          <p:cNvPicPr preferRelativeResize="0"/>
          <p:nvPr/>
        </p:nvPicPr>
        <p:blipFill>
          <a:blip r:embed="rId4">
            <a:alphaModFix/>
          </a:blip>
          <a:stretch>
            <a:fillRect/>
          </a:stretch>
        </p:blipFill>
        <p:spPr>
          <a:xfrm>
            <a:off x="344475" y="4605825"/>
            <a:ext cx="647700" cy="447675"/>
          </a:xfrm>
          <a:prstGeom prst="rect">
            <a:avLst/>
          </a:prstGeom>
          <a:noFill/>
          <a:ln>
            <a:noFill/>
          </a:ln>
        </p:spPr>
      </p:pic>
      <p:grpSp>
        <p:nvGrpSpPr>
          <p:cNvPr id="95" name="Google Shape;95;p14"/>
          <p:cNvGrpSpPr/>
          <p:nvPr/>
        </p:nvGrpSpPr>
        <p:grpSpPr>
          <a:xfrm>
            <a:off x="934079" y="606492"/>
            <a:ext cx="2185282" cy="2185422"/>
            <a:chOff x="5941025" y="3634400"/>
            <a:chExt cx="467650" cy="467650"/>
          </a:xfrm>
        </p:grpSpPr>
        <p:sp>
          <p:nvSpPr>
            <p:cNvPr id="96" name="Google Shape;96;p14"/>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56" name="Shape 556"/>
        <p:cNvGrpSpPr/>
        <p:nvPr/>
      </p:nvGrpSpPr>
      <p:grpSpPr>
        <a:xfrm>
          <a:off x="0" y="0"/>
          <a:ext cx="0" cy="0"/>
          <a:chOff x="0" y="0"/>
          <a:chExt cx="0" cy="0"/>
        </a:xfrm>
      </p:grpSpPr>
      <p:sp>
        <p:nvSpPr>
          <p:cNvPr id="557" name="Google Shape;557;p50"/>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txBox="1"/>
          <p:nvPr/>
        </p:nvSpPr>
        <p:spPr>
          <a:xfrm>
            <a:off x="23749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BPMN TO BE</a:t>
            </a:r>
            <a:endParaRPr b="1" sz="2400">
              <a:solidFill>
                <a:schemeClr val="lt1"/>
              </a:solidFill>
              <a:latin typeface="Titillium Web"/>
              <a:ea typeface="Titillium Web"/>
              <a:cs typeface="Titillium Web"/>
              <a:sym typeface="Titillium Web"/>
            </a:endParaRPr>
          </a:p>
        </p:txBody>
      </p:sp>
      <p:pic>
        <p:nvPicPr>
          <p:cNvPr id="559" name="Google Shape;559;p50"/>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60" name="Google Shape;560;p50"/>
          <p:cNvPicPr preferRelativeResize="0"/>
          <p:nvPr/>
        </p:nvPicPr>
        <p:blipFill>
          <a:blip r:embed="rId4">
            <a:alphaModFix/>
          </a:blip>
          <a:stretch>
            <a:fillRect/>
          </a:stretch>
        </p:blipFill>
        <p:spPr>
          <a:xfrm>
            <a:off x="2207687" y="824275"/>
            <a:ext cx="4728625" cy="4009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564" name="Shape 564"/>
        <p:cNvGrpSpPr/>
        <p:nvPr/>
      </p:nvGrpSpPr>
      <p:grpSpPr>
        <a:xfrm>
          <a:off x="0" y="0"/>
          <a:ext cx="0" cy="0"/>
          <a:chOff x="0" y="0"/>
          <a:chExt cx="0" cy="0"/>
        </a:xfrm>
      </p:grpSpPr>
      <p:sp>
        <p:nvSpPr>
          <p:cNvPr id="565" name="Google Shape;565;p51"/>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txBox="1"/>
          <p:nvPr>
            <p:ph idx="4294967295" type="ctrTitle"/>
          </p:nvPr>
        </p:nvSpPr>
        <p:spPr>
          <a:xfrm>
            <a:off x="632725" y="296695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INDICADORES</a:t>
            </a:r>
            <a:endParaRPr sz="6000"/>
          </a:p>
        </p:txBody>
      </p:sp>
      <p:sp>
        <p:nvSpPr>
          <p:cNvPr id="567" name="Google Shape;567;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68" name="Google Shape;568;p51"/>
          <p:cNvGrpSpPr/>
          <p:nvPr/>
        </p:nvGrpSpPr>
        <p:grpSpPr>
          <a:xfrm>
            <a:off x="934079" y="606492"/>
            <a:ext cx="2185282" cy="2185422"/>
            <a:chOff x="5941025" y="3634400"/>
            <a:chExt cx="467650" cy="467650"/>
          </a:xfrm>
        </p:grpSpPr>
        <p:sp>
          <p:nvSpPr>
            <p:cNvPr id="569" name="Google Shape;569;p5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78" name="Shape 578"/>
        <p:cNvGrpSpPr/>
        <p:nvPr/>
      </p:nvGrpSpPr>
      <p:grpSpPr>
        <a:xfrm>
          <a:off x="0" y="0"/>
          <a:ext cx="0" cy="0"/>
          <a:chOff x="0" y="0"/>
          <a:chExt cx="0" cy="0"/>
        </a:xfrm>
      </p:grpSpPr>
      <p:sp>
        <p:nvSpPr>
          <p:cNvPr id="579" name="Google Shape;579;p52"/>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RESULTADO</a:t>
            </a:r>
            <a:endParaRPr b="1" sz="2400">
              <a:solidFill>
                <a:schemeClr val="lt1"/>
              </a:solidFill>
              <a:latin typeface="Titillium Web"/>
              <a:ea typeface="Titillium Web"/>
              <a:cs typeface="Titillium Web"/>
              <a:sym typeface="Titillium Web"/>
            </a:endParaRPr>
          </a:p>
        </p:txBody>
      </p:sp>
      <p:pic>
        <p:nvPicPr>
          <p:cNvPr id="581" name="Google Shape;581;p52"/>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582" name="Google Shape;582;p52"/>
          <p:cNvSpPr txBox="1"/>
          <p:nvPr/>
        </p:nvSpPr>
        <p:spPr>
          <a:xfrm>
            <a:off x="434625" y="962625"/>
            <a:ext cx="6192900" cy="278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Indicadores</a:t>
            </a:r>
            <a:endParaRPr b="1" sz="3500">
              <a:solidFill>
                <a:schemeClr val="lt1"/>
              </a:solidFill>
              <a:latin typeface="Titillium Web"/>
              <a:ea typeface="Titillium Web"/>
              <a:cs typeface="Titillium Web"/>
              <a:sym typeface="Titillium Web"/>
            </a:endParaRPr>
          </a:p>
          <a:p>
            <a:pPr indent="-387350" lvl="0" marL="457200" rtl="0" algn="just">
              <a:lnSpc>
                <a:spcPct val="115000"/>
              </a:lnSpc>
              <a:spcBef>
                <a:spcPts val="0"/>
              </a:spcBef>
              <a:spcAft>
                <a:spcPts val="0"/>
              </a:spcAft>
              <a:buClr>
                <a:schemeClr val="lt1"/>
              </a:buClr>
              <a:buSzPts val="2500"/>
              <a:buFont typeface="Titillium Web"/>
              <a:buChar char="●"/>
            </a:pPr>
            <a:r>
              <a:rPr lang="en" sz="2500">
                <a:solidFill>
                  <a:schemeClr val="lt1"/>
                </a:solidFill>
                <a:latin typeface="Titillium Web"/>
                <a:ea typeface="Titillium Web"/>
                <a:cs typeface="Titillium Web"/>
                <a:sym typeface="Titillium Web"/>
              </a:rPr>
              <a:t>Quantidade de clicks do servidor na aplicação</a:t>
            </a:r>
            <a:endParaRPr sz="2500">
              <a:solidFill>
                <a:schemeClr val="lt1"/>
              </a:solidFill>
              <a:latin typeface="Titillium Web"/>
              <a:ea typeface="Titillium Web"/>
              <a:cs typeface="Titillium Web"/>
              <a:sym typeface="Titillium Web"/>
            </a:endParaRPr>
          </a:p>
          <a:p>
            <a:pPr indent="-387350" lvl="0" marL="457200" rtl="0" algn="just">
              <a:lnSpc>
                <a:spcPct val="115000"/>
              </a:lnSpc>
              <a:spcBef>
                <a:spcPts val="0"/>
              </a:spcBef>
              <a:spcAft>
                <a:spcPts val="0"/>
              </a:spcAft>
              <a:buClr>
                <a:schemeClr val="lt1"/>
              </a:buClr>
              <a:buSzPts val="2500"/>
              <a:buFont typeface="Titillium Web"/>
              <a:buChar char="●"/>
            </a:pPr>
            <a:r>
              <a:rPr lang="en" sz="2500">
                <a:solidFill>
                  <a:schemeClr val="lt1"/>
                </a:solidFill>
                <a:latin typeface="Titillium Web"/>
                <a:ea typeface="Titillium Web"/>
                <a:cs typeface="Titillium Web"/>
                <a:sym typeface="Titillium Web"/>
              </a:rPr>
              <a:t>Número de pessoas / Capacidade do veículo</a:t>
            </a:r>
            <a:endParaRPr sz="2500">
              <a:solidFill>
                <a:schemeClr val="lt1"/>
              </a:solidFill>
              <a:latin typeface="Titillium Web"/>
              <a:ea typeface="Titillium Web"/>
              <a:cs typeface="Titillium Web"/>
              <a:sym typeface="Titillium Web"/>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86" name="Shape 586"/>
        <p:cNvGrpSpPr/>
        <p:nvPr/>
      </p:nvGrpSpPr>
      <p:grpSpPr>
        <a:xfrm>
          <a:off x="0" y="0"/>
          <a:ext cx="0" cy="0"/>
          <a:chOff x="0" y="0"/>
          <a:chExt cx="0" cy="0"/>
        </a:xfrm>
      </p:grpSpPr>
      <p:sp>
        <p:nvSpPr>
          <p:cNvPr id="587" name="Google Shape;587;p53"/>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RESULTADO</a:t>
            </a:r>
            <a:endParaRPr b="1" sz="2400">
              <a:solidFill>
                <a:schemeClr val="lt1"/>
              </a:solidFill>
              <a:latin typeface="Titillium Web"/>
              <a:ea typeface="Titillium Web"/>
              <a:cs typeface="Titillium Web"/>
              <a:sym typeface="Titillium Web"/>
            </a:endParaRPr>
          </a:p>
        </p:txBody>
      </p:sp>
      <p:pic>
        <p:nvPicPr>
          <p:cNvPr id="589" name="Google Shape;589;p53"/>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90" name="Google Shape;590;p53"/>
          <p:cNvPicPr preferRelativeResize="0"/>
          <p:nvPr/>
        </p:nvPicPr>
        <p:blipFill>
          <a:blip r:embed="rId4">
            <a:alphaModFix/>
          </a:blip>
          <a:stretch>
            <a:fillRect/>
          </a:stretch>
        </p:blipFill>
        <p:spPr>
          <a:xfrm>
            <a:off x="992175" y="693175"/>
            <a:ext cx="7367125" cy="38451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594" name="Shape 594"/>
        <p:cNvGrpSpPr/>
        <p:nvPr/>
      </p:nvGrpSpPr>
      <p:grpSpPr>
        <a:xfrm>
          <a:off x="0" y="0"/>
          <a:ext cx="0" cy="0"/>
          <a:chOff x="0" y="0"/>
          <a:chExt cx="0" cy="0"/>
        </a:xfrm>
      </p:grpSpPr>
      <p:sp>
        <p:nvSpPr>
          <p:cNvPr id="595" name="Google Shape;595;p54"/>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RESULTADO</a:t>
            </a:r>
            <a:endParaRPr b="1" sz="2400">
              <a:solidFill>
                <a:schemeClr val="lt1"/>
              </a:solidFill>
              <a:latin typeface="Titillium Web"/>
              <a:ea typeface="Titillium Web"/>
              <a:cs typeface="Titillium Web"/>
              <a:sym typeface="Titillium Web"/>
            </a:endParaRPr>
          </a:p>
        </p:txBody>
      </p:sp>
      <p:pic>
        <p:nvPicPr>
          <p:cNvPr id="597" name="Google Shape;597;p54"/>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598" name="Google Shape;598;p54"/>
          <p:cNvPicPr preferRelativeResize="0"/>
          <p:nvPr/>
        </p:nvPicPr>
        <p:blipFill>
          <a:blip r:embed="rId4">
            <a:alphaModFix/>
          </a:blip>
          <a:stretch>
            <a:fillRect/>
          </a:stretch>
        </p:blipFill>
        <p:spPr>
          <a:xfrm>
            <a:off x="1027925" y="996250"/>
            <a:ext cx="7088150" cy="3561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02" name="Shape 602"/>
        <p:cNvGrpSpPr/>
        <p:nvPr/>
      </p:nvGrpSpPr>
      <p:grpSpPr>
        <a:xfrm>
          <a:off x="0" y="0"/>
          <a:ext cx="0" cy="0"/>
          <a:chOff x="0" y="0"/>
          <a:chExt cx="0" cy="0"/>
        </a:xfrm>
      </p:grpSpPr>
      <p:sp>
        <p:nvSpPr>
          <p:cNvPr id="603" name="Google Shape;603;p55"/>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PROCESSO</a:t>
            </a:r>
            <a:endParaRPr b="1" sz="2400">
              <a:solidFill>
                <a:schemeClr val="lt1"/>
              </a:solidFill>
              <a:latin typeface="Titillium Web"/>
              <a:ea typeface="Titillium Web"/>
              <a:cs typeface="Titillium Web"/>
              <a:sym typeface="Titillium Web"/>
            </a:endParaRPr>
          </a:p>
        </p:txBody>
      </p:sp>
      <p:pic>
        <p:nvPicPr>
          <p:cNvPr id="605" name="Google Shape;605;p55"/>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606" name="Google Shape;606;p55"/>
          <p:cNvSpPr txBox="1"/>
          <p:nvPr/>
        </p:nvSpPr>
        <p:spPr>
          <a:xfrm>
            <a:off x="434625" y="962625"/>
            <a:ext cx="4613700" cy="188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700">
                <a:solidFill>
                  <a:schemeClr val="lt1"/>
                </a:solidFill>
                <a:latin typeface="Titillium Web"/>
                <a:ea typeface="Titillium Web"/>
                <a:cs typeface="Titillium Web"/>
                <a:sym typeface="Titillium Web"/>
              </a:rPr>
              <a:t>Indicadores</a:t>
            </a:r>
            <a:endParaRPr b="1" sz="2700">
              <a:solidFill>
                <a:schemeClr val="lt1"/>
              </a:solidFill>
              <a:latin typeface="Titillium Web"/>
              <a:ea typeface="Titillium Web"/>
              <a:cs typeface="Titillium Web"/>
              <a:sym typeface="Titillium Web"/>
            </a:endParaRPr>
          </a:p>
          <a:p>
            <a:pPr indent="-400050" lvl="0" marL="457200" rtl="0" algn="just">
              <a:lnSpc>
                <a:spcPct val="115000"/>
              </a:lnSpc>
              <a:spcBef>
                <a:spcPts val="0"/>
              </a:spcBef>
              <a:spcAft>
                <a:spcPts val="0"/>
              </a:spcAft>
              <a:buClr>
                <a:schemeClr val="lt1"/>
              </a:buClr>
              <a:buSzPts val="2700"/>
              <a:buFont typeface="Titillium Web"/>
              <a:buChar char="●"/>
            </a:pPr>
            <a:r>
              <a:rPr lang="en" sz="2700">
                <a:solidFill>
                  <a:schemeClr val="lt1"/>
                </a:solidFill>
                <a:latin typeface="Titillium Web"/>
                <a:ea typeface="Titillium Web"/>
                <a:cs typeface="Titillium Web"/>
                <a:sym typeface="Titillium Web"/>
              </a:rPr>
              <a:t>Tempo médio para aprovar uma viagem</a:t>
            </a:r>
            <a:endParaRPr sz="2700">
              <a:solidFill>
                <a:schemeClr val="lt1"/>
              </a:solidFill>
              <a:latin typeface="Titillium Web"/>
              <a:ea typeface="Titillium Web"/>
              <a:cs typeface="Titillium Web"/>
              <a:sym typeface="Titillium Web"/>
            </a:endParaRPr>
          </a:p>
          <a:p>
            <a:pPr indent="-400050" lvl="0" marL="457200" rtl="0" algn="just">
              <a:lnSpc>
                <a:spcPct val="115000"/>
              </a:lnSpc>
              <a:spcBef>
                <a:spcPts val="0"/>
              </a:spcBef>
              <a:spcAft>
                <a:spcPts val="0"/>
              </a:spcAft>
              <a:buClr>
                <a:schemeClr val="lt1"/>
              </a:buClr>
              <a:buSzPts val="2700"/>
              <a:buFont typeface="Titillium Web"/>
              <a:buChar char="●"/>
            </a:pPr>
            <a:r>
              <a:rPr lang="en" sz="2700">
                <a:solidFill>
                  <a:schemeClr val="lt1"/>
                </a:solidFill>
                <a:latin typeface="Titillium Web"/>
                <a:ea typeface="Titillium Web"/>
                <a:cs typeface="Titillium Web"/>
                <a:sym typeface="Titillium Web"/>
              </a:rPr>
              <a:t>Quantidade de solicitações de viagens</a:t>
            </a:r>
            <a:endParaRPr sz="2700">
              <a:solidFill>
                <a:schemeClr val="lt1"/>
              </a:solidFill>
              <a:latin typeface="Titillium Web"/>
              <a:ea typeface="Titillium Web"/>
              <a:cs typeface="Titillium Web"/>
              <a:sym typeface="Titillium Web"/>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10" name="Shape 610"/>
        <p:cNvGrpSpPr/>
        <p:nvPr/>
      </p:nvGrpSpPr>
      <p:grpSpPr>
        <a:xfrm>
          <a:off x="0" y="0"/>
          <a:ext cx="0" cy="0"/>
          <a:chOff x="0" y="0"/>
          <a:chExt cx="0" cy="0"/>
        </a:xfrm>
      </p:grpSpPr>
      <p:sp>
        <p:nvSpPr>
          <p:cNvPr id="611" name="Google Shape;611;p56"/>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RESULTADO</a:t>
            </a:r>
            <a:endParaRPr b="1" sz="2400">
              <a:solidFill>
                <a:schemeClr val="lt1"/>
              </a:solidFill>
              <a:latin typeface="Titillium Web"/>
              <a:ea typeface="Titillium Web"/>
              <a:cs typeface="Titillium Web"/>
              <a:sym typeface="Titillium Web"/>
            </a:endParaRPr>
          </a:p>
        </p:txBody>
      </p:sp>
      <p:pic>
        <p:nvPicPr>
          <p:cNvPr id="613" name="Google Shape;613;p56"/>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614" name="Google Shape;614;p56"/>
          <p:cNvPicPr preferRelativeResize="0"/>
          <p:nvPr/>
        </p:nvPicPr>
        <p:blipFill>
          <a:blip r:embed="rId4">
            <a:alphaModFix/>
          </a:blip>
          <a:stretch>
            <a:fillRect/>
          </a:stretch>
        </p:blipFill>
        <p:spPr>
          <a:xfrm>
            <a:off x="1289500" y="756424"/>
            <a:ext cx="7225225" cy="3741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18" name="Shape 618"/>
        <p:cNvGrpSpPr/>
        <p:nvPr/>
      </p:nvGrpSpPr>
      <p:grpSpPr>
        <a:xfrm>
          <a:off x="0" y="0"/>
          <a:ext cx="0" cy="0"/>
          <a:chOff x="0" y="0"/>
          <a:chExt cx="0" cy="0"/>
        </a:xfrm>
      </p:grpSpPr>
      <p:sp>
        <p:nvSpPr>
          <p:cNvPr id="619" name="Google Shape;619;p57"/>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RESULTADO</a:t>
            </a:r>
            <a:endParaRPr b="1" sz="2400">
              <a:solidFill>
                <a:schemeClr val="lt1"/>
              </a:solidFill>
              <a:latin typeface="Titillium Web"/>
              <a:ea typeface="Titillium Web"/>
              <a:cs typeface="Titillium Web"/>
              <a:sym typeface="Titillium Web"/>
            </a:endParaRPr>
          </a:p>
        </p:txBody>
      </p:sp>
      <p:pic>
        <p:nvPicPr>
          <p:cNvPr id="621" name="Google Shape;621;p57"/>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622" name="Google Shape;622;p57"/>
          <p:cNvPicPr preferRelativeResize="0"/>
          <p:nvPr/>
        </p:nvPicPr>
        <p:blipFill>
          <a:blip r:embed="rId4">
            <a:alphaModFix/>
          </a:blip>
          <a:stretch>
            <a:fillRect/>
          </a:stretch>
        </p:blipFill>
        <p:spPr>
          <a:xfrm>
            <a:off x="1063450" y="713652"/>
            <a:ext cx="7677301" cy="3848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626" name="Shape 626"/>
        <p:cNvGrpSpPr/>
        <p:nvPr/>
      </p:nvGrpSpPr>
      <p:grpSpPr>
        <a:xfrm>
          <a:off x="0" y="0"/>
          <a:ext cx="0" cy="0"/>
          <a:chOff x="0" y="0"/>
          <a:chExt cx="0" cy="0"/>
        </a:xfrm>
      </p:grpSpPr>
      <p:sp>
        <p:nvSpPr>
          <p:cNvPr id="627" name="Google Shape;627;p58"/>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txBox="1"/>
          <p:nvPr>
            <p:ph idx="4294967295" type="ctrTitle"/>
          </p:nvPr>
        </p:nvSpPr>
        <p:spPr>
          <a:xfrm>
            <a:off x="656650" y="3071100"/>
            <a:ext cx="5278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Análise SWOT</a:t>
            </a:r>
            <a:endParaRPr sz="6000"/>
          </a:p>
        </p:txBody>
      </p:sp>
      <p:sp>
        <p:nvSpPr>
          <p:cNvPr id="629" name="Google Shape;629;p5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30" name="Google Shape;630;p58"/>
          <p:cNvGrpSpPr/>
          <p:nvPr/>
        </p:nvGrpSpPr>
        <p:grpSpPr>
          <a:xfrm>
            <a:off x="934079" y="606492"/>
            <a:ext cx="2185282" cy="2185422"/>
            <a:chOff x="5941025" y="3634400"/>
            <a:chExt cx="467650" cy="467650"/>
          </a:xfrm>
        </p:grpSpPr>
        <p:sp>
          <p:nvSpPr>
            <p:cNvPr id="631" name="Google Shape;631;p58"/>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40" name="Shape 640"/>
        <p:cNvGrpSpPr/>
        <p:nvPr/>
      </p:nvGrpSpPr>
      <p:grpSpPr>
        <a:xfrm>
          <a:off x="0" y="0"/>
          <a:ext cx="0" cy="0"/>
          <a:chOff x="0" y="0"/>
          <a:chExt cx="0" cy="0"/>
        </a:xfrm>
      </p:grpSpPr>
      <p:sp>
        <p:nvSpPr>
          <p:cNvPr id="641" name="Google Shape;641;p59"/>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Estratégia de implantação</a:t>
            </a:r>
            <a:endParaRPr b="1" sz="2400">
              <a:solidFill>
                <a:schemeClr val="lt1"/>
              </a:solidFill>
              <a:latin typeface="Titillium Web"/>
              <a:ea typeface="Titillium Web"/>
              <a:cs typeface="Titillium Web"/>
              <a:sym typeface="Titillium Web"/>
            </a:endParaRPr>
          </a:p>
        </p:txBody>
      </p:sp>
      <p:pic>
        <p:nvPicPr>
          <p:cNvPr id="643" name="Google Shape;643;p59"/>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644" name="Google Shape;644;p59"/>
          <p:cNvPicPr preferRelativeResize="0"/>
          <p:nvPr/>
        </p:nvPicPr>
        <p:blipFill>
          <a:blip r:embed="rId4">
            <a:alphaModFix/>
          </a:blip>
          <a:stretch>
            <a:fillRect/>
          </a:stretch>
        </p:blipFill>
        <p:spPr>
          <a:xfrm>
            <a:off x="1397375" y="717325"/>
            <a:ext cx="6895776" cy="377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05" name="Shape 105"/>
        <p:cNvGrpSpPr/>
        <p:nvPr/>
      </p:nvGrpSpPr>
      <p:grpSpPr>
        <a:xfrm>
          <a:off x="0" y="0"/>
          <a:ext cx="0" cy="0"/>
          <a:chOff x="0" y="0"/>
          <a:chExt cx="0" cy="0"/>
        </a:xfrm>
      </p:grpSpPr>
      <p:sp>
        <p:nvSpPr>
          <p:cNvPr id="106" name="Google Shape;106;p15"/>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5"/>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108" name="Google Shape;108;p15"/>
          <p:cNvSpPr txBox="1"/>
          <p:nvPr>
            <p:ph type="ctrTitle"/>
          </p:nvPr>
        </p:nvSpPr>
        <p:spPr>
          <a:xfrm>
            <a:off x="2319575" y="285700"/>
            <a:ext cx="4504800" cy="666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a:t>VITÓRIA - RECIFE</a:t>
            </a:r>
            <a:endParaRPr sz="4000"/>
          </a:p>
        </p:txBody>
      </p:sp>
      <p:pic>
        <p:nvPicPr>
          <p:cNvPr id="109" name="Google Shape;109;p15"/>
          <p:cNvPicPr preferRelativeResize="0"/>
          <p:nvPr/>
        </p:nvPicPr>
        <p:blipFill>
          <a:blip r:embed="rId4">
            <a:alphaModFix/>
          </a:blip>
          <a:stretch>
            <a:fillRect/>
          </a:stretch>
        </p:blipFill>
        <p:spPr>
          <a:xfrm>
            <a:off x="815825" y="1498275"/>
            <a:ext cx="7512300" cy="2649900"/>
          </a:xfrm>
          <a:prstGeom prst="roundRect">
            <a:avLst>
              <a:gd fmla="val 4539" name="adj"/>
            </a:avLst>
          </a:prstGeom>
          <a:noFill/>
          <a:ln>
            <a:noFill/>
          </a:ln>
        </p:spPr>
      </p:pic>
      <p:pic>
        <p:nvPicPr>
          <p:cNvPr id="110" name="Google Shape;110;p15"/>
          <p:cNvPicPr preferRelativeResize="0"/>
          <p:nvPr/>
        </p:nvPicPr>
        <p:blipFill>
          <a:blip r:embed="rId5">
            <a:alphaModFix/>
          </a:blip>
          <a:stretch>
            <a:fillRect/>
          </a:stretch>
        </p:blipFill>
        <p:spPr>
          <a:xfrm>
            <a:off x="2096075" y="2490225"/>
            <a:ext cx="1014626" cy="66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648" name="Shape 648"/>
        <p:cNvGrpSpPr/>
        <p:nvPr/>
      </p:nvGrpSpPr>
      <p:grpSpPr>
        <a:xfrm>
          <a:off x="0" y="0"/>
          <a:ext cx="0" cy="0"/>
          <a:chOff x="0" y="0"/>
          <a:chExt cx="0" cy="0"/>
        </a:xfrm>
      </p:grpSpPr>
      <p:sp>
        <p:nvSpPr>
          <p:cNvPr id="649" name="Google Shape;649;p60"/>
          <p:cNvSpPr/>
          <p:nvPr/>
        </p:nvSpPr>
        <p:spPr>
          <a:xfrm>
            <a:off x="-2" y="1410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txBox="1"/>
          <p:nvPr>
            <p:ph idx="4294967295" type="ctrTitle"/>
          </p:nvPr>
        </p:nvSpPr>
        <p:spPr>
          <a:xfrm>
            <a:off x="646600" y="3784400"/>
            <a:ext cx="3823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600"/>
              <a:t>Análise de lacunas</a:t>
            </a:r>
            <a:r>
              <a:rPr lang="en" sz="4600"/>
              <a:t> </a:t>
            </a:r>
            <a:endParaRPr sz="4600"/>
          </a:p>
        </p:txBody>
      </p:sp>
      <p:sp>
        <p:nvSpPr>
          <p:cNvPr id="651" name="Google Shape;651;p6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52" name="Google Shape;652;p60"/>
          <p:cNvGrpSpPr/>
          <p:nvPr/>
        </p:nvGrpSpPr>
        <p:grpSpPr>
          <a:xfrm>
            <a:off x="934079" y="606492"/>
            <a:ext cx="2185282" cy="2185422"/>
            <a:chOff x="5941025" y="3634400"/>
            <a:chExt cx="467650" cy="467650"/>
          </a:xfrm>
        </p:grpSpPr>
        <p:sp>
          <p:nvSpPr>
            <p:cNvPr id="653" name="Google Shape;653;p60"/>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0"/>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62" name="Shape 662"/>
        <p:cNvGrpSpPr/>
        <p:nvPr/>
      </p:nvGrpSpPr>
      <p:grpSpPr>
        <a:xfrm>
          <a:off x="0" y="0"/>
          <a:ext cx="0" cy="0"/>
          <a:chOff x="0" y="0"/>
          <a:chExt cx="0" cy="0"/>
        </a:xfrm>
      </p:grpSpPr>
      <p:sp>
        <p:nvSpPr>
          <p:cNvPr id="663" name="Google Shape;663;p61"/>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txBox="1"/>
          <p:nvPr/>
        </p:nvSpPr>
        <p:spPr>
          <a:xfrm>
            <a:off x="3425275" y="112050"/>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Negócio</a:t>
            </a:r>
            <a:endParaRPr b="1" sz="2400">
              <a:solidFill>
                <a:schemeClr val="lt1"/>
              </a:solidFill>
              <a:latin typeface="Titillium Web"/>
              <a:ea typeface="Titillium Web"/>
              <a:cs typeface="Titillium Web"/>
              <a:sym typeface="Titillium Web"/>
            </a:endParaRPr>
          </a:p>
        </p:txBody>
      </p:sp>
      <p:pic>
        <p:nvPicPr>
          <p:cNvPr id="665" name="Google Shape;665;p61"/>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666" name="Google Shape;666;p61"/>
          <p:cNvSpPr txBox="1"/>
          <p:nvPr/>
        </p:nvSpPr>
        <p:spPr>
          <a:xfrm>
            <a:off x="477550" y="626000"/>
            <a:ext cx="6192900" cy="278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Lacunas</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Gestão de transportes descentralizada</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Processo não amigável</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Aprovações em excesso</a:t>
            </a:r>
            <a:endParaRPr sz="2000">
              <a:solidFill>
                <a:schemeClr val="lt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Estratégia</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Desenvolvimento de aplicativos com interface amigável </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Processo de aprovação semi-</a:t>
            </a:r>
            <a:r>
              <a:rPr lang="en" sz="2000">
                <a:solidFill>
                  <a:schemeClr val="lt1"/>
                </a:solidFill>
                <a:latin typeface="Titillium Web"/>
                <a:ea typeface="Titillium Web"/>
                <a:cs typeface="Titillium Web"/>
                <a:sym typeface="Titillium Web"/>
              </a:rPr>
              <a:t>automática</a:t>
            </a:r>
            <a:r>
              <a:rPr lang="en" sz="2000">
                <a:solidFill>
                  <a:schemeClr val="lt1"/>
                </a:solidFill>
                <a:latin typeface="Titillium Web"/>
                <a:ea typeface="Titillium Web"/>
                <a:cs typeface="Titillium Web"/>
                <a:sym typeface="Titillium Web"/>
              </a:rPr>
              <a:t> </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Aplicação para gestão centralizada de transportes</a:t>
            </a:r>
            <a:endParaRPr sz="2000">
              <a:solidFill>
                <a:schemeClr val="lt1"/>
              </a:solidFill>
              <a:latin typeface="Titillium Web"/>
              <a:ea typeface="Titillium Web"/>
              <a:cs typeface="Titillium Web"/>
              <a:sym typeface="Titillium Web"/>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70" name="Shape 670"/>
        <p:cNvGrpSpPr/>
        <p:nvPr/>
      </p:nvGrpSpPr>
      <p:grpSpPr>
        <a:xfrm>
          <a:off x="0" y="0"/>
          <a:ext cx="0" cy="0"/>
          <a:chOff x="0" y="0"/>
          <a:chExt cx="0" cy="0"/>
        </a:xfrm>
      </p:grpSpPr>
      <p:sp>
        <p:nvSpPr>
          <p:cNvPr id="671" name="Google Shape;671;p62"/>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2"/>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Sistemas de informação</a:t>
            </a:r>
            <a:endParaRPr b="1" sz="2400">
              <a:solidFill>
                <a:schemeClr val="lt1"/>
              </a:solidFill>
              <a:latin typeface="Titillium Web"/>
              <a:ea typeface="Titillium Web"/>
              <a:cs typeface="Titillium Web"/>
              <a:sym typeface="Titillium Web"/>
            </a:endParaRPr>
          </a:p>
        </p:txBody>
      </p:sp>
      <p:pic>
        <p:nvPicPr>
          <p:cNvPr id="673" name="Google Shape;673;p62"/>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674" name="Google Shape;674;p62"/>
          <p:cNvSpPr txBox="1"/>
          <p:nvPr/>
        </p:nvSpPr>
        <p:spPr>
          <a:xfrm>
            <a:off x="477550" y="626000"/>
            <a:ext cx="6192900" cy="278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Lacunas</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Processo atual é nada automatizado, podendo gerar um choque na transição</a:t>
            </a:r>
            <a:endParaRPr sz="2000">
              <a:solidFill>
                <a:schemeClr val="lt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Aprovações em excesso</a:t>
            </a:r>
            <a:endParaRPr sz="2000">
              <a:solidFill>
                <a:schemeClr val="lt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Estratégias</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Desenvolvimento de aplicativos com interface amigável </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Processo de aprovação semi-automática </a:t>
            </a:r>
            <a:endParaRPr sz="20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Aplicação para gestão centralizada de transportes</a:t>
            </a:r>
            <a:endParaRPr sz="2000">
              <a:solidFill>
                <a:schemeClr val="lt1"/>
              </a:solidFill>
              <a:latin typeface="Titillium Web"/>
              <a:ea typeface="Titillium Web"/>
              <a:cs typeface="Titillium Web"/>
              <a:sym typeface="Titillium Web"/>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E482"/>
            </a:gs>
            <a:gs pos="22000">
              <a:srgbClr val="3FF0AB"/>
            </a:gs>
            <a:gs pos="100000">
              <a:srgbClr val="00CA94"/>
            </a:gs>
          </a:gsLst>
          <a:lin ang="2698631" scaled="0"/>
        </a:gradFill>
      </p:bgPr>
    </p:bg>
    <p:spTree>
      <p:nvGrpSpPr>
        <p:cNvPr id="678" name="Shape 678"/>
        <p:cNvGrpSpPr/>
        <p:nvPr/>
      </p:nvGrpSpPr>
      <p:grpSpPr>
        <a:xfrm>
          <a:off x="0" y="0"/>
          <a:ext cx="0" cy="0"/>
          <a:chOff x="0" y="0"/>
          <a:chExt cx="0" cy="0"/>
        </a:xfrm>
      </p:grpSpPr>
      <p:sp>
        <p:nvSpPr>
          <p:cNvPr id="679" name="Google Shape;679;p63"/>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3"/>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Estratégia de implantação</a:t>
            </a:r>
            <a:endParaRPr b="1" sz="2400">
              <a:solidFill>
                <a:schemeClr val="lt1"/>
              </a:solidFill>
              <a:latin typeface="Titillium Web"/>
              <a:ea typeface="Titillium Web"/>
              <a:cs typeface="Titillium Web"/>
              <a:sym typeface="Titillium Web"/>
            </a:endParaRPr>
          </a:p>
        </p:txBody>
      </p:sp>
      <p:pic>
        <p:nvPicPr>
          <p:cNvPr id="681" name="Google Shape;681;p63"/>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682" name="Google Shape;682;p63"/>
          <p:cNvSpPr txBox="1"/>
          <p:nvPr/>
        </p:nvSpPr>
        <p:spPr>
          <a:xfrm>
            <a:off x="477550" y="626000"/>
            <a:ext cx="6192900" cy="278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Lacunas</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Choque na transição para o uso de um sistema informatizado</a:t>
            </a:r>
            <a:endParaRPr sz="2000">
              <a:solidFill>
                <a:schemeClr val="lt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2000">
              <a:solidFill>
                <a:schemeClr val="lt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2000">
              <a:solidFill>
                <a:schemeClr val="lt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3500">
                <a:solidFill>
                  <a:schemeClr val="lt1"/>
                </a:solidFill>
                <a:latin typeface="Titillium Web"/>
                <a:ea typeface="Titillium Web"/>
                <a:cs typeface="Titillium Web"/>
                <a:sym typeface="Titillium Web"/>
              </a:rPr>
              <a:t>Estratégias</a:t>
            </a:r>
            <a:endParaRPr b="1" sz="3500">
              <a:solidFill>
                <a:schemeClr val="lt1"/>
              </a:solidFill>
              <a:latin typeface="Titillium Web"/>
              <a:ea typeface="Titillium Web"/>
              <a:cs typeface="Titillium Web"/>
              <a:sym typeface="Titillium Web"/>
            </a:endParaRPr>
          </a:p>
          <a:p>
            <a:pPr indent="-355600" lvl="0" marL="457200" rtl="0" algn="just">
              <a:lnSpc>
                <a:spcPct val="115000"/>
              </a:lnSpc>
              <a:spcBef>
                <a:spcPts val="0"/>
              </a:spcBef>
              <a:spcAft>
                <a:spcPts val="0"/>
              </a:spcAft>
              <a:buClr>
                <a:schemeClr val="lt1"/>
              </a:buClr>
              <a:buSzPts val="2000"/>
              <a:buFont typeface="Titillium Web"/>
              <a:buChar char="●"/>
            </a:pPr>
            <a:r>
              <a:rPr lang="en" sz="2000">
                <a:solidFill>
                  <a:schemeClr val="lt1"/>
                </a:solidFill>
                <a:latin typeface="Titillium Web"/>
                <a:ea typeface="Titillium Web"/>
                <a:cs typeface="Titillium Web"/>
                <a:sym typeface="Titillium Web"/>
              </a:rPr>
              <a:t>Treinamentos para o uso do aplicativo</a:t>
            </a:r>
            <a:endParaRPr sz="2000">
              <a:solidFill>
                <a:schemeClr val="lt1"/>
              </a:solidFill>
              <a:latin typeface="Titillium Web"/>
              <a:ea typeface="Titillium Web"/>
              <a:cs typeface="Titillium Web"/>
              <a:sym typeface="Titillium Web"/>
            </a:endParaRPr>
          </a:p>
          <a:p>
            <a:pPr indent="0" lvl="0" marL="457200" rtl="0" algn="just">
              <a:lnSpc>
                <a:spcPct val="115000"/>
              </a:lnSpc>
              <a:spcBef>
                <a:spcPts val="0"/>
              </a:spcBef>
              <a:spcAft>
                <a:spcPts val="0"/>
              </a:spcAft>
              <a:buNone/>
            </a:pPr>
            <a:r>
              <a:t/>
            </a:r>
            <a:endParaRPr sz="2000">
              <a:solidFill>
                <a:schemeClr val="lt1"/>
              </a:solidFill>
              <a:latin typeface="Titillium Web"/>
              <a:ea typeface="Titillium Web"/>
              <a:cs typeface="Titillium Web"/>
              <a:sym typeface="Titillium Web"/>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686" name="Shape 686"/>
        <p:cNvGrpSpPr/>
        <p:nvPr/>
      </p:nvGrpSpPr>
      <p:grpSpPr>
        <a:xfrm>
          <a:off x="0" y="0"/>
          <a:ext cx="0" cy="0"/>
          <a:chOff x="0" y="0"/>
          <a:chExt cx="0" cy="0"/>
        </a:xfrm>
      </p:grpSpPr>
      <p:sp>
        <p:nvSpPr>
          <p:cNvPr id="687" name="Google Shape;687;p64"/>
          <p:cNvSpPr/>
          <p:nvPr/>
        </p:nvSpPr>
        <p:spPr>
          <a:xfrm>
            <a:off x="-27" y="-1874"/>
            <a:ext cx="9144000" cy="5129400"/>
          </a:xfrm>
          <a:prstGeom prst="rect">
            <a:avLst/>
          </a:prstGeom>
          <a:solidFill>
            <a:srgbClr val="000000">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4"/>
          <p:cNvSpPr txBox="1"/>
          <p:nvPr>
            <p:ph type="title"/>
          </p:nvPr>
        </p:nvSpPr>
        <p:spPr>
          <a:xfrm>
            <a:off x="1559250" y="2143050"/>
            <a:ext cx="6025500" cy="85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t>DÚVIDAS?</a:t>
            </a:r>
            <a:endParaRPr sz="4800"/>
          </a:p>
        </p:txBody>
      </p:sp>
      <p:sp>
        <p:nvSpPr>
          <p:cNvPr id="689" name="Google Shape;689;p6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90" name="Google Shape;690;p64"/>
          <p:cNvPicPr preferRelativeResize="0"/>
          <p:nvPr/>
        </p:nvPicPr>
        <p:blipFill>
          <a:blip r:embed="rId3">
            <a:alphaModFix/>
          </a:blip>
          <a:stretch>
            <a:fillRect/>
          </a:stretch>
        </p:blipFill>
        <p:spPr>
          <a:xfrm>
            <a:off x="4248150" y="3658550"/>
            <a:ext cx="647700" cy="447675"/>
          </a:xfrm>
          <a:prstGeom prst="rect">
            <a:avLst/>
          </a:prstGeom>
          <a:noFill/>
          <a:ln>
            <a:noFill/>
          </a:ln>
        </p:spPr>
      </p:pic>
      <p:pic>
        <p:nvPicPr>
          <p:cNvPr id="691" name="Google Shape;691;p64"/>
          <p:cNvPicPr preferRelativeResize="0"/>
          <p:nvPr/>
        </p:nvPicPr>
        <p:blipFill>
          <a:blip r:embed="rId3">
            <a:alphaModFix/>
          </a:blip>
          <a:stretch>
            <a:fillRect/>
          </a:stretch>
        </p:blipFill>
        <p:spPr>
          <a:xfrm>
            <a:off x="344475" y="4605825"/>
            <a:ext cx="647700" cy="44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14" name="Shape 114"/>
        <p:cNvGrpSpPr/>
        <p:nvPr/>
      </p:nvGrpSpPr>
      <p:grpSpPr>
        <a:xfrm>
          <a:off x="0" y="0"/>
          <a:ext cx="0" cy="0"/>
          <a:chOff x="0" y="0"/>
          <a:chExt cx="0" cy="0"/>
        </a:xfrm>
      </p:grpSpPr>
      <p:sp>
        <p:nvSpPr>
          <p:cNvPr id="115" name="Google Shape;115;p16"/>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6"/>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117" name="Google Shape;117;p16"/>
          <p:cNvPicPr preferRelativeResize="0"/>
          <p:nvPr/>
        </p:nvPicPr>
        <p:blipFill rotWithShape="1">
          <a:blip r:embed="rId4">
            <a:alphaModFix/>
          </a:blip>
          <a:srcRect b="12382" l="0" r="0" t="34631"/>
          <a:stretch/>
        </p:blipFill>
        <p:spPr>
          <a:xfrm>
            <a:off x="1888600" y="2940469"/>
            <a:ext cx="7135800" cy="1158600"/>
          </a:xfrm>
          <a:prstGeom prst="roundRect">
            <a:avLst>
              <a:gd fmla="val 4539" name="adj"/>
            </a:avLst>
          </a:prstGeom>
          <a:noFill/>
          <a:ln>
            <a:noFill/>
          </a:ln>
        </p:spPr>
      </p:pic>
      <p:pic>
        <p:nvPicPr>
          <p:cNvPr id="118" name="Google Shape;118;p16"/>
          <p:cNvPicPr preferRelativeResize="0"/>
          <p:nvPr/>
        </p:nvPicPr>
        <p:blipFill rotWithShape="1">
          <a:blip r:embed="rId5">
            <a:alphaModFix/>
          </a:blip>
          <a:srcRect b="12948" l="10450" r="0" t="14144"/>
          <a:stretch/>
        </p:blipFill>
        <p:spPr>
          <a:xfrm>
            <a:off x="1888600" y="812336"/>
            <a:ext cx="7174500" cy="1805100"/>
          </a:xfrm>
          <a:prstGeom prst="roundRect">
            <a:avLst>
              <a:gd fmla="val 4484" name="adj"/>
            </a:avLst>
          </a:prstGeom>
          <a:noFill/>
          <a:ln>
            <a:noFill/>
          </a:ln>
        </p:spPr>
      </p:pic>
      <p:sp>
        <p:nvSpPr>
          <p:cNvPr id="119" name="Google Shape;119;p16"/>
          <p:cNvSpPr/>
          <p:nvPr/>
        </p:nvSpPr>
        <p:spPr>
          <a:xfrm rot="-392203">
            <a:off x="5936717" y="1134707"/>
            <a:ext cx="2163565" cy="424889"/>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1899666" y="2944150"/>
            <a:ext cx="7128300" cy="1148400"/>
          </a:xfrm>
          <a:prstGeom prst="roundRect">
            <a:avLst>
              <a:gd fmla="val 4733"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6"/>
          <p:cNvCxnSpPr/>
          <p:nvPr/>
        </p:nvCxnSpPr>
        <p:spPr>
          <a:xfrm flipH="1">
            <a:off x="1903095" y="1682671"/>
            <a:ext cx="4060200" cy="1281600"/>
          </a:xfrm>
          <a:prstGeom prst="straightConnector1">
            <a:avLst/>
          </a:prstGeom>
          <a:noFill/>
          <a:ln cap="flat" cmpd="sng" w="28575">
            <a:solidFill>
              <a:srgbClr val="FF0000"/>
            </a:solidFill>
            <a:prstDash val="solid"/>
            <a:round/>
            <a:headEnd len="med" w="med" type="none"/>
            <a:tailEnd len="med" w="med" type="none"/>
          </a:ln>
        </p:spPr>
      </p:cxnSp>
      <p:cxnSp>
        <p:nvCxnSpPr>
          <p:cNvPr id="122" name="Google Shape;122;p16"/>
          <p:cNvCxnSpPr/>
          <p:nvPr/>
        </p:nvCxnSpPr>
        <p:spPr>
          <a:xfrm>
            <a:off x="8126575" y="1437900"/>
            <a:ext cx="936600" cy="1562100"/>
          </a:xfrm>
          <a:prstGeom prst="straightConnector1">
            <a:avLst/>
          </a:prstGeom>
          <a:noFill/>
          <a:ln cap="flat" cmpd="sng" w="28575">
            <a:solidFill>
              <a:srgbClr val="FF0000"/>
            </a:solidFill>
            <a:prstDash val="solid"/>
            <a:round/>
            <a:headEnd len="med" w="med" type="none"/>
            <a:tailEnd len="med" w="med" type="none"/>
          </a:ln>
        </p:spPr>
      </p:cxnSp>
      <p:sp>
        <p:nvSpPr>
          <p:cNvPr id="123" name="Google Shape;123;p16"/>
          <p:cNvSpPr txBox="1"/>
          <p:nvPr/>
        </p:nvSpPr>
        <p:spPr>
          <a:xfrm>
            <a:off x="251425" y="1384250"/>
            <a:ext cx="1601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itillium Web"/>
                <a:ea typeface="Titillium Web"/>
                <a:cs typeface="Titillium Web"/>
                <a:sym typeface="Titillium Web"/>
              </a:rPr>
              <a:t>CAR - REC</a:t>
            </a:r>
            <a:endParaRPr sz="2200">
              <a:solidFill>
                <a:schemeClr val="lt1"/>
              </a:solidFill>
              <a:latin typeface="Titillium Web"/>
              <a:ea typeface="Titillium Web"/>
              <a:cs typeface="Titillium Web"/>
              <a:sym typeface="Titillium Web"/>
            </a:endParaRPr>
          </a:p>
        </p:txBody>
      </p:sp>
      <p:sp>
        <p:nvSpPr>
          <p:cNvPr id="124" name="Google Shape;124;p16"/>
          <p:cNvSpPr txBox="1"/>
          <p:nvPr/>
        </p:nvSpPr>
        <p:spPr>
          <a:xfrm>
            <a:off x="251425" y="2988850"/>
            <a:ext cx="1601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itillium Web"/>
                <a:ea typeface="Titillium Web"/>
                <a:cs typeface="Titillium Web"/>
                <a:sym typeface="Titillium Web"/>
              </a:rPr>
              <a:t>VIT - REC</a:t>
            </a:r>
            <a:endParaRPr sz="2200">
              <a:solidFill>
                <a:schemeClr val="lt1"/>
              </a:solidFill>
              <a:latin typeface="Titillium Web"/>
              <a:ea typeface="Titillium Web"/>
              <a:cs typeface="Titillium Web"/>
              <a:sym typeface="Titillium Web"/>
            </a:endParaRPr>
          </a:p>
        </p:txBody>
      </p:sp>
      <p:sp>
        <p:nvSpPr>
          <p:cNvPr id="125" name="Google Shape;125;p16"/>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VIT - CAR - REC</a:t>
            </a:r>
            <a:endParaRPr b="1" sz="2400">
              <a:solidFill>
                <a:schemeClr val="lt1"/>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29" name="Shape 129"/>
        <p:cNvGrpSpPr/>
        <p:nvPr/>
      </p:nvGrpSpPr>
      <p:grpSpPr>
        <a:xfrm>
          <a:off x="0" y="0"/>
          <a:ext cx="0" cy="0"/>
          <a:chOff x="0" y="0"/>
          <a:chExt cx="0" cy="0"/>
        </a:xfrm>
      </p:grpSpPr>
      <p:sp>
        <p:nvSpPr>
          <p:cNvPr id="130" name="Google Shape;130;p17"/>
          <p:cNvSpPr/>
          <p:nvPr/>
        </p:nvSpPr>
        <p:spPr>
          <a:xfrm>
            <a:off x="-2" y="7051"/>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7"/>
          <p:cNvPicPr preferRelativeResize="0"/>
          <p:nvPr/>
        </p:nvPicPr>
        <p:blipFill>
          <a:blip r:embed="rId3">
            <a:alphaModFix/>
          </a:blip>
          <a:stretch>
            <a:fillRect/>
          </a:stretch>
        </p:blipFill>
        <p:spPr>
          <a:xfrm>
            <a:off x="344475" y="4605825"/>
            <a:ext cx="647700" cy="447675"/>
          </a:xfrm>
          <a:prstGeom prst="rect">
            <a:avLst/>
          </a:prstGeom>
          <a:noFill/>
          <a:ln>
            <a:noFill/>
          </a:ln>
        </p:spPr>
      </p:pic>
      <p:sp>
        <p:nvSpPr>
          <p:cNvPr id="132" name="Google Shape;132;p17"/>
          <p:cNvSpPr txBox="1"/>
          <p:nvPr/>
        </p:nvSpPr>
        <p:spPr>
          <a:xfrm>
            <a:off x="685800" y="-114000"/>
            <a:ext cx="77724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Titillium Web"/>
                <a:ea typeface="Titillium Web"/>
                <a:cs typeface="Titillium Web"/>
                <a:sym typeface="Titillium Web"/>
              </a:rPr>
              <a:t>92 km</a:t>
            </a:r>
            <a:endParaRPr b="1" sz="3000">
              <a:solidFill>
                <a:schemeClr val="lt1"/>
              </a:solidFill>
              <a:latin typeface="Titillium Web"/>
              <a:ea typeface="Titillium Web"/>
              <a:cs typeface="Titillium Web"/>
              <a:sym typeface="Titillium Web"/>
            </a:endParaRPr>
          </a:p>
        </p:txBody>
      </p:sp>
      <p:sp>
        <p:nvSpPr>
          <p:cNvPr id="133" name="Google Shape;133;p17"/>
          <p:cNvSpPr txBox="1"/>
          <p:nvPr/>
        </p:nvSpPr>
        <p:spPr>
          <a:xfrm>
            <a:off x="685800" y="496909"/>
            <a:ext cx="7772400" cy="46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2400">
                <a:solidFill>
                  <a:srgbClr val="FFFFFF"/>
                </a:solidFill>
                <a:latin typeface="Titillium Web"/>
                <a:ea typeface="Titillium Web"/>
                <a:cs typeface="Titillium Web"/>
                <a:sym typeface="Titillium Web"/>
              </a:rPr>
              <a:t>Distância Ida e Volta de Vitória para Recife</a:t>
            </a:r>
            <a:endParaRPr sz="2400">
              <a:solidFill>
                <a:srgbClr val="FFFFFF"/>
              </a:solidFill>
              <a:latin typeface="Titillium Web"/>
              <a:ea typeface="Titillium Web"/>
              <a:cs typeface="Titillium Web"/>
              <a:sym typeface="Titillium Web"/>
            </a:endParaRPr>
          </a:p>
        </p:txBody>
      </p:sp>
      <p:sp>
        <p:nvSpPr>
          <p:cNvPr id="134" name="Google Shape;134;p17"/>
          <p:cNvSpPr txBox="1"/>
          <p:nvPr/>
        </p:nvSpPr>
        <p:spPr>
          <a:xfrm>
            <a:off x="685800" y="2514900"/>
            <a:ext cx="77724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Titillium Web"/>
                <a:ea typeface="Titillium Web"/>
                <a:cs typeface="Titillium Web"/>
                <a:sym typeface="Titillium Web"/>
              </a:rPr>
              <a:t>35.38 l</a:t>
            </a:r>
            <a:endParaRPr b="1" sz="3000">
              <a:solidFill>
                <a:schemeClr val="lt1"/>
              </a:solidFill>
              <a:latin typeface="Titillium Web"/>
              <a:ea typeface="Titillium Web"/>
              <a:cs typeface="Titillium Web"/>
              <a:sym typeface="Titillium Web"/>
            </a:endParaRPr>
          </a:p>
        </p:txBody>
      </p:sp>
      <p:sp>
        <p:nvSpPr>
          <p:cNvPr id="135" name="Google Shape;135;p17"/>
          <p:cNvSpPr txBox="1"/>
          <p:nvPr/>
        </p:nvSpPr>
        <p:spPr>
          <a:xfrm>
            <a:off x="685800" y="3125809"/>
            <a:ext cx="7772400" cy="46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2400">
                <a:solidFill>
                  <a:srgbClr val="FFFFFF"/>
                </a:solidFill>
                <a:latin typeface="Titillium Web"/>
                <a:ea typeface="Titillium Web"/>
                <a:cs typeface="Titillium Web"/>
                <a:sym typeface="Titillium Web"/>
              </a:rPr>
              <a:t>Diesel utilizado</a:t>
            </a:r>
            <a:endParaRPr sz="2400">
              <a:solidFill>
                <a:srgbClr val="FFFFFF"/>
              </a:solidFill>
              <a:latin typeface="Titillium Web"/>
              <a:ea typeface="Titillium Web"/>
              <a:cs typeface="Titillium Web"/>
              <a:sym typeface="Titillium Web"/>
            </a:endParaRPr>
          </a:p>
        </p:txBody>
      </p:sp>
      <p:sp>
        <p:nvSpPr>
          <p:cNvPr id="136" name="Google Shape;136;p17"/>
          <p:cNvSpPr txBox="1"/>
          <p:nvPr/>
        </p:nvSpPr>
        <p:spPr>
          <a:xfrm>
            <a:off x="685800" y="1200450"/>
            <a:ext cx="77724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Titillium Web"/>
                <a:ea typeface="Titillium Web"/>
                <a:cs typeface="Titillium Web"/>
                <a:sym typeface="Titillium Web"/>
              </a:rPr>
              <a:t>2.6 km/l</a:t>
            </a:r>
            <a:endParaRPr b="1" sz="3000">
              <a:solidFill>
                <a:schemeClr val="lt1"/>
              </a:solidFill>
              <a:latin typeface="Titillium Web"/>
              <a:ea typeface="Titillium Web"/>
              <a:cs typeface="Titillium Web"/>
              <a:sym typeface="Titillium Web"/>
            </a:endParaRPr>
          </a:p>
        </p:txBody>
      </p:sp>
      <p:sp>
        <p:nvSpPr>
          <p:cNvPr id="137" name="Google Shape;137;p17"/>
          <p:cNvSpPr txBox="1"/>
          <p:nvPr/>
        </p:nvSpPr>
        <p:spPr>
          <a:xfrm>
            <a:off x="685800" y="1811359"/>
            <a:ext cx="7772400" cy="46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2400">
                <a:solidFill>
                  <a:srgbClr val="FFFFFF"/>
                </a:solidFill>
                <a:latin typeface="Titillium Web"/>
                <a:ea typeface="Titillium Web"/>
                <a:cs typeface="Titillium Web"/>
                <a:sym typeface="Titillium Web"/>
              </a:rPr>
              <a:t>Consumo Diesel em média</a:t>
            </a:r>
            <a:endParaRPr sz="2400">
              <a:solidFill>
                <a:srgbClr val="FFFFFF"/>
              </a:solidFill>
              <a:latin typeface="Titillium Web"/>
              <a:ea typeface="Titillium Web"/>
              <a:cs typeface="Titillium Web"/>
              <a:sym typeface="Titillium Web"/>
            </a:endParaRPr>
          </a:p>
        </p:txBody>
      </p:sp>
      <p:cxnSp>
        <p:nvCxnSpPr>
          <p:cNvPr id="138" name="Google Shape;138;p17"/>
          <p:cNvCxnSpPr/>
          <p:nvPr/>
        </p:nvCxnSpPr>
        <p:spPr>
          <a:xfrm>
            <a:off x="3527100" y="1302075"/>
            <a:ext cx="2089800" cy="0"/>
          </a:xfrm>
          <a:prstGeom prst="straightConnector1">
            <a:avLst/>
          </a:prstGeom>
          <a:noFill/>
          <a:ln cap="flat" cmpd="sng" w="19050">
            <a:solidFill>
              <a:schemeClr val="lt1"/>
            </a:solidFill>
            <a:prstDash val="solid"/>
            <a:round/>
            <a:headEnd len="med" w="med" type="diamond"/>
            <a:tailEnd len="med" w="med" type="diamond"/>
          </a:ln>
        </p:spPr>
      </p:cxnSp>
      <p:cxnSp>
        <p:nvCxnSpPr>
          <p:cNvPr id="139" name="Google Shape;139;p17"/>
          <p:cNvCxnSpPr/>
          <p:nvPr/>
        </p:nvCxnSpPr>
        <p:spPr>
          <a:xfrm>
            <a:off x="3527100" y="2618600"/>
            <a:ext cx="2089800" cy="0"/>
          </a:xfrm>
          <a:prstGeom prst="straightConnector1">
            <a:avLst/>
          </a:prstGeom>
          <a:noFill/>
          <a:ln cap="flat" cmpd="sng" w="19050">
            <a:solidFill>
              <a:schemeClr val="lt1"/>
            </a:solidFill>
            <a:prstDash val="solid"/>
            <a:round/>
            <a:headEnd len="med" w="med" type="diamond"/>
            <a:tailEnd len="med" w="med" type="diamond"/>
          </a:ln>
        </p:spPr>
      </p:cxnSp>
      <p:sp>
        <p:nvSpPr>
          <p:cNvPr id="140" name="Google Shape;140;p17"/>
          <p:cNvSpPr txBox="1"/>
          <p:nvPr/>
        </p:nvSpPr>
        <p:spPr>
          <a:xfrm>
            <a:off x="762000" y="3810300"/>
            <a:ext cx="7772400" cy="89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Titillium Web"/>
                <a:ea typeface="Titillium Web"/>
                <a:cs typeface="Titillium Web"/>
                <a:sym typeface="Titillium Web"/>
              </a:rPr>
              <a:t>R$ 145</a:t>
            </a:r>
            <a:endParaRPr b="1" sz="3000">
              <a:solidFill>
                <a:schemeClr val="lt1"/>
              </a:solidFill>
              <a:latin typeface="Titillium Web"/>
              <a:ea typeface="Titillium Web"/>
              <a:cs typeface="Titillium Web"/>
              <a:sym typeface="Titillium Web"/>
            </a:endParaRPr>
          </a:p>
        </p:txBody>
      </p:sp>
      <p:sp>
        <p:nvSpPr>
          <p:cNvPr id="141" name="Google Shape;141;p17"/>
          <p:cNvSpPr txBox="1"/>
          <p:nvPr/>
        </p:nvSpPr>
        <p:spPr>
          <a:xfrm>
            <a:off x="762000" y="4421209"/>
            <a:ext cx="7772400" cy="46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2400">
                <a:solidFill>
                  <a:srgbClr val="FFFFFF"/>
                </a:solidFill>
                <a:latin typeface="Titillium Web"/>
                <a:ea typeface="Titillium Web"/>
                <a:cs typeface="Titillium Web"/>
                <a:sym typeface="Titillium Web"/>
              </a:rPr>
              <a:t>Gasto da viagem desnecessária</a:t>
            </a:r>
            <a:endParaRPr sz="2400">
              <a:solidFill>
                <a:srgbClr val="FFFFFF"/>
              </a:solidFill>
              <a:latin typeface="Titillium Web"/>
              <a:ea typeface="Titillium Web"/>
              <a:cs typeface="Titillium Web"/>
              <a:sym typeface="Titillium Web"/>
            </a:endParaRPr>
          </a:p>
        </p:txBody>
      </p:sp>
      <p:cxnSp>
        <p:nvCxnSpPr>
          <p:cNvPr id="142" name="Google Shape;142;p17"/>
          <p:cNvCxnSpPr/>
          <p:nvPr/>
        </p:nvCxnSpPr>
        <p:spPr>
          <a:xfrm>
            <a:off x="3603300" y="3914000"/>
            <a:ext cx="2089800" cy="0"/>
          </a:xfrm>
          <a:prstGeom prst="straightConnector1">
            <a:avLst/>
          </a:prstGeom>
          <a:noFill/>
          <a:ln cap="flat" cmpd="sng" w="19050">
            <a:solidFill>
              <a:schemeClr val="lt1"/>
            </a:solidFill>
            <a:prstDash val="solid"/>
            <a:round/>
            <a:headEnd len="med" w="med" type="diamond"/>
            <a:tailEnd len="med" w="med" type="diamond"/>
          </a:ln>
        </p:spPr>
      </p:cxnSp>
      <p:pic>
        <p:nvPicPr>
          <p:cNvPr id="143" name="Google Shape;143;p17"/>
          <p:cNvPicPr preferRelativeResize="0"/>
          <p:nvPr/>
        </p:nvPicPr>
        <p:blipFill>
          <a:blip r:embed="rId4">
            <a:alphaModFix/>
          </a:blip>
          <a:stretch>
            <a:fillRect/>
          </a:stretch>
        </p:blipFill>
        <p:spPr>
          <a:xfrm>
            <a:off x="5258825" y="2775050"/>
            <a:ext cx="534738" cy="534738"/>
          </a:xfrm>
          <a:prstGeom prst="rect">
            <a:avLst/>
          </a:prstGeom>
          <a:noFill/>
          <a:ln>
            <a:noFill/>
          </a:ln>
        </p:spPr>
      </p:pic>
      <p:pic>
        <p:nvPicPr>
          <p:cNvPr id="144" name="Google Shape;144;p17"/>
          <p:cNvPicPr preferRelativeResize="0"/>
          <p:nvPr/>
        </p:nvPicPr>
        <p:blipFill>
          <a:blip r:embed="rId5">
            <a:alphaModFix/>
          </a:blip>
          <a:stretch>
            <a:fillRect/>
          </a:stretch>
        </p:blipFill>
        <p:spPr>
          <a:xfrm>
            <a:off x="5206100" y="341050"/>
            <a:ext cx="259950" cy="259950"/>
          </a:xfrm>
          <a:prstGeom prst="rect">
            <a:avLst/>
          </a:prstGeom>
          <a:noFill/>
          <a:ln>
            <a:noFill/>
          </a:ln>
        </p:spPr>
      </p:pic>
      <p:pic>
        <p:nvPicPr>
          <p:cNvPr id="145" name="Google Shape;145;p17"/>
          <p:cNvPicPr preferRelativeResize="0"/>
          <p:nvPr/>
        </p:nvPicPr>
        <p:blipFill>
          <a:blip r:embed="rId6">
            <a:alphaModFix/>
          </a:blip>
          <a:stretch>
            <a:fillRect/>
          </a:stretch>
        </p:blipFill>
        <p:spPr>
          <a:xfrm>
            <a:off x="5414800" y="1494150"/>
            <a:ext cx="590400" cy="590400"/>
          </a:xfrm>
          <a:prstGeom prst="rect">
            <a:avLst/>
          </a:prstGeom>
          <a:noFill/>
          <a:ln>
            <a:noFill/>
          </a:ln>
        </p:spPr>
      </p:pic>
      <p:pic>
        <p:nvPicPr>
          <p:cNvPr id="146" name="Google Shape;146;p17"/>
          <p:cNvPicPr preferRelativeResize="0"/>
          <p:nvPr/>
        </p:nvPicPr>
        <p:blipFill>
          <a:blip r:embed="rId7">
            <a:alphaModFix/>
          </a:blip>
          <a:stretch>
            <a:fillRect/>
          </a:stretch>
        </p:blipFill>
        <p:spPr>
          <a:xfrm>
            <a:off x="5374550" y="4223425"/>
            <a:ext cx="382400" cy="38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50" name="Shape 150"/>
        <p:cNvGrpSpPr/>
        <p:nvPr/>
      </p:nvGrpSpPr>
      <p:grpSpPr>
        <a:xfrm>
          <a:off x="0" y="0"/>
          <a:ext cx="0" cy="0"/>
          <a:chOff x="0" y="0"/>
          <a:chExt cx="0" cy="0"/>
        </a:xfrm>
      </p:grpSpPr>
      <p:sp>
        <p:nvSpPr>
          <p:cNvPr id="151" name="Google Shape;151;p18"/>
          <p:cNvSpPr/>
          <p:nvPr/>
        </p:nvSpPr>
        <p:spPr>
          <a:xfrm>
            <a:off x="-27" y="-1874"/>
            <a:ext cx="9144000" cy="51294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ph idx="4294967295" type="ctrTitle"/>
          </p:nvPr>
        </p:nvSpPr>
        <p:spPr>
          <a:xfrm>
            <a:off x="1057500" y="3198600"/>
            <a:ext cx="5278800" cy="77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Cenário atual</a:t>
            </a:r>
            <a:endParaRPr sz="6000"/>
          </a:p>
        </p:txBody>
      </p:sp>
      <p:sp>
        <p:nvSpPr>
          <p:cNvPr id="153" name="Google Shape;153;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18"/>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155" name="Google Shape;155;p18"/>
          <p:cNvPicPr preferRelativeResize="0"/>
          <p:nvPr/>
        </p:nvPicPr>
        <p:blipFill>
          <a:blip r:embed="rId4">
            <a:alphaModFix/>
          </a:blip>
          <a:stretch>
            <a:fillRect/>
          </a:stretch>
        </p:blipFill>
        <p:spPr>
          <a:xfrm>
            <a:off x="344475" y="4605825"/>
            <a:ext cx="647700" cy="447675"/>
          </a:xfrm>
          <a:prstGeom prst="rect">
            <a:avLst/>
          </a:prstGeom>
          <a:noFill/>
          <a:ln>
            <a:noFill/>
          </a:ln>
        </p:spPr>
      </p:pic>
      <p:grpSp>
        <p:nvGrpSpPr>
          <p:cNvPr id="156" name="Google Shape;156;p18"/>
          <p:cNvGrpSpPr/>
          <p:nvPr/>
        </p:nvGrpSpPr>
        <p:grpSpPr>
          <a:xfrm>
            <a:off x="934079" y="606492"/>
            <a:ext cx="2185282" cy="2185422"/>
            <a:chOff x="5941025" y="3634400"/>
            <a:chExt cx="467650" cy="467650"/>
          </a:xfrm>
        </p:grpSpPr>
        <p:sp>
          <p:nvSpPr>
            <p:cNvPr id="157" name="Google Shape;157;p18"/>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FFB1"/>
            </a:gs>
            <a:gs pos="26000">
              <a:srgbClr val="3FF0AB"/>
            </a:gs>
            <a:gs pos="100000">
              <a:srgbClr val="00E1A5"/>
            </a:gs>
          </a:gsLst>
          <a:lin ang="2700006" scaled="0"/>
        </a:gradFill>
      </p:bgPr>
    </p:bg>
    <p:spTree>
      <p:nvGrpSpPr>
        <p:cNvPr id="166" name="Shape 166"/>
        <p:cNvGrpSpPr/>
        <p:nvPr/>
      </p:nvGrpSpPr>
      <p:grpSpPr>
        <a:xfrm>
          <a:off x="0" y="0"/>
          <a:ext cx="0" cy="0"/>
          <a:chOff x="0" y="0"/>
          <a:chExt cx="0" cy="0"/>
        </a:xfrm>
      </p:grpSpPr>
      <p:sp>
        <p:nvSpPr>
          <p:cNvPr id="167" name="Google Shape;167;p19"/>
          <p:cNvSpPr/>
          <p:nvPr/>
        </p:nvSpPr>
        <p:spPr>
          <a:xfrm>
            <a:off x="0" y="0"/>
            <a:ext cx="9144000" cy="5143500"/>
          </a:xfrm>
          <a:prstGeom prst="rect">
            <a:avLst/>
          </a:prstGeom>
          <a:solidFill>
            <a:srgbClr val="000000">
              <a:alpha val="19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9"/>
          <p:cNvPicPr preferRelativeResize="0"/>
          <p:nvPr/>
        </p:nvPicPr>
        <p:blipFill>
          <a:blip r:embed="rId3">
            <a:alphaModFix/>
          </a:blip>
          <a:stretch>
            <a:fillRect/>
          </a:stretch>
        </p:blipFill>
        <p:spPr>
          <a:xfrm>
            <a:off x="344475" y="4605825"/>
            <a:ext cx="647700" cy="447675"/>
          </a:xfrm>
          <a:prstGeom prst="rect">
            <a:avLst/>
          </a:prstGeom>
          <a:noFill/>
          <a:ln>
            <a:noFill/>
          </a:ln>
        </p:spPr>
      </p:pic>
      <p:pic>
        <p:nvPicPr>
          <p:cNvPr id="169" name="Google Shape;169;p19"/>
          <p:cNvPicPr preferRelativeResize="0"/>
          <p:nvPr/>
        </p:nvPicPr>
        <p:blipFill>
          <a:blip r:embed="rId4">
            <a:alphaModFix/>
          </a:blip>
          <a:stretch>
            <a:fillRect/>
          </a:stretch>
        </p:blipFill>
        <p:spPr>
          <a:xfrm>
            <a:off x="698650" y="1447500"/>
            <a:ext cx="1154300" cy="1154300"/>
          </a:xfrm>
          <a:prstGeom prst="rect">
            <a:avLst/>
          </a:prstGeom>
          <a:noFill/>
          <a:ln>
            <a:noFill/>
          </a:ln>
        </p:spPr>
      </p:pic>
      <p:cxnSp>
        <p:nvCxnSpPr>
          <p:cNvPr id="170" name="Google Shape;170;p19"/>
          <p:cNvCxnSpPr/>
          <p:nvPr/>
        </p:nvCxnSpPr>
        <p:spPr>
          <a:xfrm>
            <a:off x="2189025" y="2143925"/>
            <a:ext cx="1101600" cy="0"/>
          </a:xfrm>
          <a:prstGeom prst="straightConnector1">
            <a:avLst/>
          </a:prstGeom>
          <a:noFill/>
          <a:ln cap="flat" cmpd="sng" w="28575">
            <a:solidFill>
              <a:schemeClr val="lt1"/>
            </a:solidFill>
            <a:prstDash val="solid"/>
            <a:round/>
            <a:headEnd len="med" w="med" type="none"/>
            <a:tailEnd len="med" w="med" type="triangle"/>
          </a:ln>
        </p:spPr>
      </p:cxnSp>
      <p:sp>
        <p:nvSpPr>
          <p:cNvPr id="171" name="Google Shape;171;p19"/>
          <p:cNvSpPr txBox="1"/>
          <p:nvPr>
            <p:ph idx="4294967295" type="body"/>
          </p:nvPr>
        </p:nvSpPr>
        <p:spPr>
          <a:xfrm>
            <a:off x="1980138" y="165375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100">
                <a:latin typeface="Titillium Web"/>
                <a:ea typeface="Titillium Web"/>
                <a:cs typeface="Titillium Web"/>
                <a:sym typeface="Titillium Web"/>
              </a:rPr>
              <a:t>Email de solicitação</a:t>
            </a:r>
            <a:endParaRPr b="1" sz="1100">
              <a:latin typeface="Titillium Web"/>
              <a:ea typeface="Titillium Web"/>
              <a:cs typeface="Titillium Web"/>
              <a:sym typeface="Titillium Web"/>
            </a:endParaRPr>
          </a:p>
        </p:txBody>
      </p:sp>
      <p:pic>
        <p:nvPicPr>
          <p:cNvPr id="172" name="Google Shape;172;p19"/>
          <p:cNvPicPr preferRelativeResize="0"/>
          <p:nvPr/>
        </p:nvPicPr>
        <p:blipFill>
          <a:blip r:embed="rId5">
            <a:alphaModFix/>
          </a:blip>
          <a:stretch>
            <a:fillRect/>
          </a:stretch>
        </p:blipFill>
        <p:spPr>
          <a:xfrm>
            <a:off x="3626688" y="1353850"/>
            <a:ext cx="1247950" cy="1247950"/>
          </a:xfrm>
          <a:prstGeom prst="rect">
            <a:avLst/>
          </a:prstGeom>
          <a:noFill/>
          <a:ln>
            <a:noFill/>
          </a:ln>
        </p:spPr>
      </p:pic>
      <p:sp>
        <p:nvSpPr>
          <p:cNvPr id="173" name="Google Shape;173;p19"/>
          <p:cNvSpPr txBox="1"/>
          <p:nvPr>
            <p:ph idx="4294967295" type="body"/>
          </p:nvPr>
        </p:nvSpPr>
        <p:spPr>
          <a:xfrm>
            <a:off x="604538" y="263130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Servidora(o)</a:t>
            </a:r>
            <a:endParaRPr b="1" sz="1100">
              <a:latin typeface="Titillium Web"/>
              <a:ea typeface="Titillium Web"/>
              <a:cs typeface="Titillium Web"/>
              <a:sym typeface="Titillium Web"/>
            </a:endParaRPr>
          </a:p>
        </p:txBody>
      </p:sp>
      <p:sp>
        <p:nvSpPr>
          <p:cNvPr id="174" name="Google Shape;174;p19"/>
          <p:cNvSpPr txBox="1"/>
          <p:nvPr>
            <p:ph idx="4294967295" type="body"/>
          </p:nvPr>
        </p:nvSpPr>
        <p:spPr>
          <a:xfrm>
            <a:off x="3579413" y="265992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Coordenadora</a:t>
            </a:r>
            <a:r>
              <a:rPr b="1" lang="en" sz="1100">
                <a:latin typeface="Titillium Web"/>
                <a:ea typeface="Titillium Web"/>
                <a:cs typeface="Titillium Web"/>
                <a:sym typeface="Titillium Web"/>
              </a:rPr>
              <a:t>(o)</a:t>
            </a:r>
            <a:endParaRPr b="1" sz="1100">
              <a:latin typeface="Titillium Web"/>
              <a:ea typeface="Titillium Web"/>
              <a:cs typeface="Titillium Web"/>
              <a:sym typeface="Titillium Web"/>
            </a:endParaRPr>
          </a:p>
        </p:txBody>
      </p:sp>
      <p:sp>
        <p:nvSpPr>
          <p:cNvPr id="175" name="Google Shape;175;p19"/>
          <p:cNvSpPr txBox="1"/>
          <p:nvPr>
            <p:ph idx="4294967295" type="body"/>
          </p:nvPr>
        </p:nvSpPr>
        <p:spPr>
          <a:xfrm>
            <a:off x="5230088" y="1577550"/>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100">
                <a:latin typeface="Titillium Web"/>
                <a:ea typeface="Titillium Web"/>
                <a:cs typeface="Titillium Web"/>
                <a:sym typeface="Titillium Web"/>
              </a:rPr>
              <a:t>Requerimento</a:t>
            </a:r>
            <a:endParaRPr b="1" sz="1100">
              <a:latin typeface="Titillium Web"/>
              <a:ea typeface="Titillium Web"/>
              <a:cs typeface="Titillium Web"/>
              <a:sym typeface="Titillium Web"/>
            </a:endParaRPr>
          </a:p>
          <a:p>
            <a:pPr indent="0" lvl="0" marL="0" rtl="0" algn="ctr">
              <a:spcBef>
                <a:spcPts val="600"/>
              </a:spcBef>
              <a:spcAft>
                <a:spcPts val="0"/>
              </a:spcAft>
              <a:buClr>
                <a:schemeClr val="dk1"/>
              </a:buClr>
              <a:buSzPts val="1100"/>
              <a:buFont typeface="Arial"/>
              <a:buNone/>
            </a:pPr>
            <a:r>
              <a:t/>
            </a:r>
            <a:endParaRPr b="1" sz="1100">
              <a:latin typeface="Titillium Web"/>
              <a:ea typeface="Titillium Web"/>
              <a:cs typeface="Titillium Web"/>
              <a:sym typeface="Titillium Web"/>
            </a:endParaRPr>
          </a:p>
          <a:p>
            <a:pPr indent="0" lvl="0" marL="0" rtl="0" algn="ctr">
              <a:spcBef>
                <a:spcPts val="600"/>
              </a:spcBef>
              <a:spcAft>
                <a:spcPts val="0"/>
              </a:spcAft>
              <a:buNone/>
            </a:pPr>
            <a:r>
              <a:t/>
            </a:r>
            <a:endParaRPr b="1" sz="1100">
              <a:latin typeface="Titillium Web"/>
              <a:ea typeface="Titillium Web"/>
              <a:cs typeface="Titillium Web"/>
              <a:sym typeface="Titillium Web"/>
            </a:endParaRPr>
          </a:p>
        </p:txBody>
      </p:sp>
      <p:cxnSp>
        <p:nvCxnSpPr>
          <p:cNvPr id="176" name="Google Shape;176;p19"/>
          <p:cNvCxnSpPr/>
          <p:nvPr/>
        </p:nvCxnSpPr>
        <p:spPr>
          <a:xfrm>
            <a:off x="5350550" y="2143925"/>
            <a:ext cx="1101600" cy="0"/>
          </a:xfrm>
          <a:prstGeom prst="straightConnector1">
            <a:avLst/>
          </a:prstGeom>
          <a:noFill/>
          <a:ln cap="flat" cmpd="sng" w="28575">
            <a:solidFill>
              <a:schemeClr val="lt1"/>
            </a:solidFill>
            <a:prstDash val="solid"/>
            <a:round/>
            <a:headEnd len="med" w="med" type="none"/>
            <a:tailEnd len="med" w="med" type="triangle"/>
          </a:ln>
        </p:spPr>
      </p:cxnSp>
      <p:pic>
        <p:nvPicPr>
          <p:cNvPr id="177" name="Google Shape;177;p19"/>
          <p:cNvPicPr preferRelativeResize="0"/>
          <p:nvPr/>
        </p:nvPicPr>
        <p:blipFill>
          <a:blip r:embed="rId6">
            <a:alphaModFix/>
          </a:blip>
          <a:stretch>
            <a:fillRect/>
          </a:stretch>
        </p:blipFill>
        <p:spPr>
          <a:xfrm>
            <a:off x="2012900" y="842800"/>
            <a:ext cx="1043525" cy="1043525"/>
          </a:xfrm>
          <a:prstGeom prst="rect">
            <a:avLst/>
          </a:prstGeom>
          <a:noFill/>
          <a:ln>
            <a:noFill/>
          </a:ln>
        </p:spPr>
      </p:pic>
      <p:pic>
        <p:nvPicPr>
          <p:cNvPr id="178" name="Google Shape;178;p19"/>
          <p:cNvPicPr preferRelativeResize="0"/>
          <p:nvPr/>
        </p:nvPicPr>
        <p:blipFill>
          <a:blip r:embed="rId7">
            <a:alphaModFix/>
          </a:blip>
          <a:stretch>
            <a:fillRect/>
          </a:stretch>
        </p:blipFill>
        <p:spPr>
          <a:xfrm>
            <a:off x="6954075" y="1188425"/>
            <a:ext cx="1615850" cy="1615850"/>
          </a:xfrm>
          <a:prstGeom prst="rect">
            <a:avLst/>
          </a:prstGeom>
          <a:noFill/>
          <a:ln>
            <a:noFill/>
          </a:ln>
        </p:spPr>
      </p:pic>
      <p:pic>
        <p:nvPicPr>
          <p:cNvPr id="179" name="Google Shape;179;p19"/>
          <p:cNvPicPr preferRelativeResize="0"/>
          <p:nvPr/>
        </p:nvPicPr>
        <p:blipFill>
          <a:blip r:embed="rId8">
            <a:alphaModFix/>
          </a:blip>
          <a:stretch>
            <a:fillRect/>
          </a:stretch>
        </p:blipFill>
        <p:spPr>
          <a:xfrm>
            <a:off x="5597325" y="915538"/>
            <a:ext cx="745650" cy="745650"/>
          </a:xfrm>
          <a:prstGeom prst="rect">
            <a:avLst/>
          </a:prstGeom>
          <a:noFill/>
          <a:ln>
            <a:noFill/>
          </a:ln>
        </p:spPr>
      </p:pic>
      <p:pic>
        <p:nvPicPr>
          <p:cNvPr id="180" name="Google Shape;180;p19"/>
          <p:cNvPicPr preferRelativeResize="0"/>
          <p:nvPr/>
        </p:nvPicPr>
        <p:blipFill>
          <a:blip r:embed="rId9">
            <a:alphaModFix/>
          </a:blip>
          <a:stretch>
            <a:fillRect/>
          </a:stretch>
        </p:blipFill>
        <p:spPr>
          <a:xfrm>
            <a:off x="7185300" y="3591675"/>
            <a:ext cx="1247950" cy="1247950"/>
          </a:xfrm>
          <a:prstGeom prst="rect">
            <a:avLst/>
          </a:prstGeom>
          <a:noFill/>
          <a:ln>
            <a:noFill/>
          </a:ln>
        </p:spPr>
      </p:pic>
      <p:sp>
        <p:nvSpPr>
          <p:cNvPr id="181" name="Google Shape;181;p19"/>
          <p:cNvSpPr txBox="1"/>
          <p:nvPr>
            <p:ph idx="4294967295" type="body"/>
          </p:nvPr>
        </p:nvSpPr>
        <p:spPr>
          <a:xfrm>
            <a:off x="7090738" y="267267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Time de Logística</a:t>
            </a:r>
            <a:endParaRPr b="1" sz="1100">
              <a:latin typeface="Titillium Web"/>
              <a:ea typeface="Titillium Web"/>
              <a:cs typeface="Titillium Web"/>
              <a:sym typeface="Titillium Web"/>
            </a:endParaRPr>
          </a:p>
        </p:txBody>
      </p:sp>
      <p:cxnSp>
        <p:nvCxnSpPr>
          <p:cNvPr id="182" name="Google Shape;182;p19"/>
          <p:cNvCxnSpPr>
            <a:stCxn id="181" idx="2"/>
          </p:cNvCxnSpPr>
          <p:nvPr/>
        </p:nvCxnSpPr>
        <p:spPr>
          <a:xfrm>
            <a:off x="7761988" y="3053075"/>
            <a:ext cx="0" cy="544800"/>
          </a:xfrm>
          <a:prstGeom prst="straightConnector1">
            <a:avLst/>
          </a:prstGeom>
          <a:noFill/>
          <a:ln cap="flat" cmpd="sng" w="28575">
            <a:solidFill>
              <a:schemeClr val="lt1"/>
            </a:solidFill>
            <a:prstDash val="solid"/>
            <a:round/>
            <a:headEnd len="med" w="med" type="none"/>
            <a:tailEnd len="med" w="med" type="triangle"/>
          </a:ln>
        </p:spPr>
      </p:cxnSp>
      <p:sp>
        <p:nvSpPr>
          <p:cNvPr id="183" name="Google Shape;183;p19"/>
          <p:cNvSpPr txBox="1"/>
          <p:nvPr>
            <p:ph idx="4294967295" type="body"/>
          </p:nvPr>
        </p:nvSpPr>
        <p:spPr>
          <a:xfrm>
            <a:off x="7090738" y="4708975"/>
            <a:ext cx="1342500" cy="380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100">
                <a:latin typeface="Titillium Web"/>
                <a:ea typeface="Titillium Web"/>
                <a:cs typeface="Titillium Web"/>
                <a:sym typeface="Titillium Web"/>
              </a:rPr>
              <a:t>Viagem</a:t>
            </a:r>
            <a:endParaRPr b="1" sz="1100">
              <a:latin typeface="Titillium Web"/>
              <a:ea typeface="Titillium Web"/>
              <a:cs typeface="Titillium Web"/>
              <a:sym typeface="Titillium Web"/>
            </a:endParaRPr>
          </a:p>
        </p:txBody>
      </p:sp>
      <p:sp>
        <p:nvSpPr>
          <p:cNvPr id="184" name="Google Shape;184;p19"/>
          <p:cNvSpPr txBox="1"/>
          <p:nvPr/>
        </p:nvSpPr>
        <p:spPr>
          <a:xfrm>
            <a:off x="2705050" y="237325"/>
            <a:ext cx="43941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lt1"/>
                </a:solidFill>
                <a:latin typeface="Titillium Web"/>
                <a:ea typeface="Titillium Web"/>
                <a:cs typeface="Titillium Web"/>
                <a:sym typeface="Titillium Web"/>
              </a:rPr>
              <a:t>Cenário atual</a:t>
            </a:r>
            <a:endParaRPr b="1" sz="2400">
              <a:solidFill>
                <a:schemeClr val="lt1"/>
              </a:solidFill>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